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21"/>
  </p:notesMasterIdLst>
  <p:handoutMasterIdLst>
    <p:handoutMasterId r:id="rId22"/>
  </p:handoutMasterIdLst>
  <p:sldIdLst>
    <p:sldId id="256" r:id="rId2"/>
    <p:sldId id="267" r:id="rId3"/>
    <p:sldId id="274" r:id="rId4"/>
    <p:sldId id="257" r:id="rId5"/>
    <p:sldId id="261" r:id="rId6"/>
    <p:sldId id="275" r:id="rId7"/>
    <p:sldId id="258" r:id="rId8"/>
    <p:sldId id="265" r:id="rId9"/>
    <p:sldId id="266" r:id="rId10"/>
    <p:sldId id="260" r:id="rId11"/>
    <p:sldId id="277" r:id="rId12"/>
    <p:sldId id="262" r:id="rId13"/>
    <p:sldId id="278" r:id="rId14"/>
    <p:sldId id="273" r:id="rId15"/>
    <p:sldId id="268" r:id="rId16"/>
    <p:sldId id="269" r:id="rId17"/>
    <p:sldId id="270" r:id="rId18"/>
    <p:sldId id="276" r:id="rId19"/>
    <p:sldId id="264" r:id="rId20"/>
  </p:sldIdLst>
  <p:sldSz cx="12192000" cy="6858000"/>
  <p:notesSz cx="7188200" cy="944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dley Lane, Brenda" initials="MLB" lastIdx="7" clrIdx="0">
    <p:extLst>
      <p:ext uri="{19B8F6BF-5375-455C-9EA6-DF929625EA0E}">
        <p15:presenceInfo xmlns:p15="http://schemas.microsoft.com/office/powerpoint/2012/main" userId="S-1-5-21-2071303894-3798386328-3184760362-45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1" d="100"/>
          <a:sy n="61" d="100"/>
        </p:scale>
        <p:origin x="60" y="1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887" cy="474081"/>
          </a:xfrm>
          <a:prstGeom prst="rect">
            <a:avLst/>
          </a:prstGeom>
        </p:spPr>
        <p:txBody>
          <a:bodyPr vert="horz" lIns="95061" tIns="47531" rIns="95061" bIns="47531" rtlCol="0"/>
          <a:lstStyle>
            <a:lvl1pPr algn="l">
              <a:defRPr sz="1200"/>
            </a:lvl1pPr>
          </a:lstStyle>
          <a:p>
            <a:r>
              <a:rPr lang="en-US" smtClean="0"/>
              <a:t>COVID-19 and Healthcare workers</a:t>
            </a:r>
            <a:endParaRPr lang="en-US"/>
          </a:p>
        </p:txBody>
      </p:sp>
      <p:sp>
        <p:nvSpPr>
          <p:cNvPr id="3" name="Date Placeholder 2"/>
          <p:cNvSpPr>
            <a:spLocks noGrp="1"/>
          </p:cNvSpPr>
          <p:nvPr>
            <p:ph type="dt" sz="quarter" idx="1"/>
          </p:nvPr>
        </p:nvSpPr>
        <p:spPr>
          <a:xfrm>
            <a:off x="4071650" y="0"/>
            <a:ext cx="3114887" cy="474081"/>
          </a:xfrm>
          <a:prstGeom prst="rect">
            <a:avLst/>
          </a:prstGeom>
        </p:spPr>
        <p:txBody>
          <a:bodyPr vert="horz" lIns="95061" tIns="47531" rIns="95061" bIns="47531" rtlCol="0"/>
          <a:lstStyle>
            <a:lvl1pPr algn="r">
              <a:defRPr sz="1200"/>
            </a:lvl1pPr>
          </a:lstStyle>
          <a:p>
            <a:fld id="{59A09763-C837-459A-8F9F-943262A0AD38}" type="datetimeFigureOut">
              <a:rPr lang="en-US" smtClean="0"/>
              <a:t>3/3/2020</a:t>
            </a:fld>
            <a:endParaRPr lang="en-US"/>
          </a:p>
        </p:txBody>
      </p:sp>
      <p:sp>
        <p:nvSpPr>
          <p:cNvPr id="4" name="Footer Placeholder 3"/>
          <p:cNvSpPr>
            <a:spLocks noGrp="1"/>
          </p:cNvSpPr>
          <p:nvPr>
            <p:ph type="ftr" sz="quarter" idx="2"/>
          </p:nvPr>
        </p:nvSpPr>
        <p:spPr>
          <a:xfrm>
            <a:off x="0" y="8974721"/>
            <a:ext cx="3114887" cy="474080"/>
          </a:xfrm>
          <a:prstGeom prst="rect">
            <a:avLst/>
          </a:prstGeom>
        </p:spPr>
        <p:txBody>
          <a:bodyPr vert="horz" lIns="95061" tIns="47531" rIns="95061" bIns="47531" rtlCol="0" anchor="b"/>
          <a:lstStyle>
            <a:lvl1pPr algn="l">
              <a:defRPr sz="1200"/>
            </a:lvl1pPr>
          </a:lstStyle>
          <a:p>
            <a:endParaRPr lang="en-US"/>
          </a:p>
        </p:txBody>
      </p:sp>
      <p:sp>
        <p:nvSpPr>
          <p:cNvPr id="5" name="Slide Number Placeholder 4"/>
          <p:cNvSpPr>
            <a:spLocks noGrp="1"/>
          </p:cNvSpPr>
          <p:nvPr>
            <p:ph type="sldNum" sz="quarter" idx="3"/>
          </p:nvPr>
        </p:nvSpPr>
        <p:spPr>
          <a:xfrm>
            <a:off x="4071650" y="8974721"/>
            <a:ext cx="3114887" cy="474080"/>
          </a:xfrm>
          <a:prstGeom prst="rect">
            <a:avLst/>
          </a:prstGeom>
        </p:spPr>
        <p:txBody>
          <a:bodyPr vert="horz" lIns="95061" tIns="47531" rIns="95061" bIns="47531" rtlCol="0" anchor="b"/>
          <a:lstStyle>
            <a:lvl1pPr algn="r">
              <a:defRPr sz="1200"/>
            </a:lvl1pPr>
          </a:lstStyle>
          <a:p>
            <a:fld id="{C19BD38B-B967-42BB-BE2D-D352466631AF}" type="slidenum">
              <a:rPr lang="en-US" smtClean="0"/>
              <a:t>‹#›</a:t>
            </a:fld>
            <a:endParaRPr lang="en-US"/>
          </a:p>
        </p:txBody>
      </p:sp>
    </p:spTree>
    <p:extLst>
      <p:ext uri="{BB962C8B-B14F-4D97-AF65-F5344CB8AC3E}">
        <p14:creationId xmlns:p14="http://schemas.microsoft.com/office/powerpoint/2010/main" val="27446807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675" cy="473075"/>
          </a:xfrm>
          <a:prstGeom prst="rect">
            <a:avLst/>
          </a:prstGeom>
        </p:spPr>
        <p:txBody>
          <a:bodyPr vert="horz" lIns="91440" tIns="45720" rIns="91440" bIns="45720" rtlCol="0"/>
          <a:lstStyle>
            <a:lvl1pPr algn="l">
              <a:defRPr sz="1200"/>
            </a:lvl1pPr>
          </a:lstStyle>
          <a:p>
            <a:r>
              <a:rPr lang="en-US" smtClean="0"/>
              <a:t>COVID-19 and Healthcare workers</a:t>
            </a:r>
            <a:endParaRPr lang="en-US"/>
          </a:p>
        </p:txBody>
      </p:sp>
      <p:sp>
        <p:nvSpPr>
          <p:cNvPr id="3" name="Date Placeholder 2"/>
          <p:cNvSpPr>
            <a:spLocks noGrp="1"/>
          </p:cNvSpPr>
          <p:nvPr>
            <p:ph type="dt" idx="1"/>
          </p:nvPr>
        </p:nvSpPr>
        <p:spPr>
          <a:xfrm>
            <a:off x="4071938" y="0"/>
            <a:ext cx="3114675" cy="473075"/>
          </a:xfrm>
          <a:prstGeom prst="rect">
            <a:avLst/>
          </a:prstGeom>
        </p:spPr>
        <p:txBody>
          <a:bodyPr vert="horz" lIns="91440" tIns="45720" rIns="91440" bIns="45720" rtlCol="0"/>
          <a:lstStyle>
            <a:lvl1pPr algn="r">
              <a:defRPr sz="1200"/>
            </a:lvl1pPr>
          </a:lstStyle>
          <a:p>
            <a:fld id="{3C45A619-2AD0-4E6B-85F1-CCA3A479EAB0}" type="datetimeFigureOut">
              <a:rPr lang="en-US" smtClean="0"/>
              <a:t>3/3/2020</a:t>
            </a:fld>
            <a:endParaRPr lang="en-US"/>
          </a:p>
        </p:txBody>
      </p:sp>
      <p:sp>
        <p:nvSpPr>
          <p:cNvPr id="4" name="Slide Image Placeholder 3"/>
          <p:cNvSpPr>
            <a:spLocks noGrp="1" noRot="1" noChangeAspect="1"/>
          </p:cNvSpPr>
          <p:nvPr>
            <p:ph type="sldImg" idx="2"/>
          </p:nvPr>
        </p:nvSpPr>
        <p:spPr>
          <a:xfrm>
            <a:off x="758825" y="1181100"/>
            <a:ext cx="5670550" cy="31892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9138" y="4546600"/>
            <a:ext cx="5749925" cy="372110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75725"/>
            <a:ext cx="3114675" cy="473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71938" y="8975725"/>
            <a:ext cx="3114675" cy="473075"/>
          </a:xfrm>
          <a:prstGeom prst="rect">
            <a:avLst/>
          </a:prstGeom>
        </p:spPr>
        <p:txBody>
          <a:bodyPr vert="horz" lIns="91440" tIns="45720" rIns="91440" bIns="45720" rtlCol="0" anchor="b"/>
          <a:lstStyle>
            <a:lvl1pPr algn="r">
              <a:defRPr sz="1200"/>
            </a:lvl1pPr>
          </a:lstStyle>
          <a:p>
            <a:fld id="{F52A33B3-998C-4E64-80B7-954D337A7A23}" type="slidenum">
              <a:rPr lang="en-US" smtClean="0"/>
              <a:t>‹#›</a:t>
            </a:fld>
            <a:endParaRPr lang="en-US"/>
          </a:p>
        </p:txBody>
      </p:sp>
    </p:spTree>
    <p:extLst>
      <p:ext uri="{BB962C8B-B14F-4D97-AF65-F5344CB8AC3E}">
        <p14:creationId xmlns:p14="http://schemas.microsoft.com/office/powerpoint/2010/main" val="37284121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39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051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469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38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594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509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456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286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634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336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8128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spauld@emory.edu"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c.gov/coronavir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www.bop.gov/resources/pdfs/seasonal_influenza_guidance.pdf" TargetMode="External"/><Relationship Id="rId2" Type="http://schemas.openxmlformats.org/officeDocument/2006/relationships/hyperlink" Target="https://www.cdc.gov/coronavirus/2019-ncov/index.html" TargetMode="External"/><Relationship Id="rId1" Type="http://schemas.openxmlformats.org/officeDocument/2006/relationships/slideLayout" Target="../slideLayouts/slideLayout2.xml"/><Relationship Id="rId4" Type="http://schemas.openxmlformats.org/officeDocument/2006/relationships/hyperlink" Target="mailto:Aspauld@emory.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8469" y="150383"/>
            <a:ext cx="5204328" cy="1846384"/>
          </a:xfrm>
        </p:spPr>
        <p:txBody>
          <a:bodyPr>
            <a:normAutofit fontScale="90000"/>
          </a:bodyPr>
          <a:lstStyle/>
          <a:p>
            <a:r>
              <a:rPr lang="en-US" sz="4800" dirty="0" smtClean="0"/>
              <a:t>Coronavirus COVID-19 and the </a:t>
            </a:r>
            <a:br>
              <a:rPr lang="en-US" sz="4800" dirty="0" smtClean="0"/>
            </a:br>
            <a:r>
              <a:rPr lang="en-US" sz="4800" dirty="0" smtClean="0"/>
              <a:t>Correctional Facility</a:t>
            </a:r>
            <a:endParaRPr lang="en-US" sz="4800" dirty="0"/>
          </a:p>
        </p:txBody>
      </p:sp>
      <p:sp>
        <p:nvSpPr>
          <p:cNvPr id="3" name="Subtitle 2"/>
          <p:cNvSpPr>
            <a:spLocks noGrp="1"/>
          </p:cNvSpPr>
          <p:nvPr>
            <p:ph type="subTitle" idx="1"/>
          </p:nvPr>
        </p:nvSpPr>
        <p:spPr>
          <a:xfrm>
            <a:off x="6698752" y="2397900"/>
            <a:ext cx="5225720" cy="1655762"/>
          </a:xfrm>
        </p:spPr>
        <p:txBody>
          <a:bodyPr/>
          <a:lstStyle/>
          <a:p>
            <a:pPr algn="ctr"/>
            <a:r>
              <a:rPr lang="en-US" dirty="0" smtClean="0"/>
              <a:t>For the Correctional Healthcare Worker </a:t>
            </a:r>
            <a:endParaRPr lang="en-US" dirty="0"/>
          </a:p>
        </p:txBody>
      </p:sp>
      <p:sp>
        <p:nvSpPr>
          <p:cNvPr id="7" name="TextBox 6"/>
          <p:cNvSpPr txBox="1"/>
          <p:nvPr/>
        </p:nvSpPr>
        <p:spPr>
          <a:xfrm>
            <a:off x="6792849" y="2964141"/>
            <a:ext cx="5243024" cy="2954655"/>
          </a:xfrm>
          <a:prstGeom prst="rect">
            <a:avLst/>
          </a:prstGeom>
          <a:noFill/>
          <a:ln>
            <a:solidFill>
              <a:schemeClr val="tx1"/>
            </a:solidFill>
          </a:ln>
        </p:spPr>
        <p:txBody>
          <a:bodyPr wrap="square" rtlCol="0">
            <a:spAutoFit/>
          </a:bodyPr>
          <a:lstStyle/>
          <a:p>
            <a:r>
              <a:rPr lang="en-US" dirty="0" smtClean="0"/>
              <a:t>Anne C. Spaulding MD MPH</a:t>
            </a:r>
          </a:p>
          <a:p>
            <a:r>
              <a:rPr lang="en-US" dirty="0" smtClean="0"/>
              <a:t>March 4, 2020</a:t>
            </a:r>
          </a:p>
          <a:p>
            <a:r>
              <a:rPr lang="en-US" dirty="0" smtClean="0"/>
              <a:t>Emory Center for the </a:t>
            </a:r>
          </a:p>
          <a:p>
            <a:r>
              <a:rPr lang="en-US" dirty="0" smtClean="0"/>
              <a:t>Health of Incarcerated Persons</a:t>
            </a:r>
          </a:p>
          <a:p>
            <a:r>
              <a:rPr lang="en-US" dirty="0" smtClean="0">
                <a:hlinkClick r:id="rId2"/>
              </a:rPr>
              <a:t>Aspauld@emory.edu</a:t>
            </a:r>
            <a:r>
              <a:rPr lang="en-US" dirty="0" smtClean="0"/>
              <a:t> </a:t>
            </a:r>
            <a:endParaRPr lang="en-US" dirty="0"/>
          </a:p>
          <a:p>
            <a:r>
              <a:rPr lang="en-US" sz="1200" dirty="0"/>
              <a:t>Development of </a:t>
            </a:r>
            <a:r>
              <a:rPr lang="en-US" sz="1200" dirty="0" smtClean="0"/>
              <a:t>these slides was </a:t>
            </a:r>
            <a:r>
              <a:rPr lang="en-US" sz="1200" dirty="0"/>
              <a:t>supported under cooperative agreement, the Centers for Disease Control and Prevention’s (CDC’s) Collaboration with Academia to Strengthen Public Health Workforce Capacity (grant no. 3 U36 OE000002-04 S05) funded by CDC, Office of Public Health Preparedness and Response, through the Association of Schools and Programs of Public Health (ASPPH). Its contents are solely the responsibility of the authors and do not necessarily represent the official views of CDC, the Department of Health and Human Services, or ASPPH</a:t>
            </a:r>
            <a:r>
              <a:rPr lang="en-US" sz="1200" dirty="0" smtClean="0"/>
              <a:t>. Please do not alter content without contacting author.</a:t>
            </a:r>
            <a:endParaRPr lang="en-US" dirty="0"/>
          </a:p>
        </p:txBody>
      </p:sp>
      <p:pic>
        <p:nvPicPr>
          <p:cNvPr id="8" name="Picture 7"/>
          <p:cNvPicPr>
            <a:picLocks noChangeAspect="1"/>
          </p:cNvPicPr>
          <p:nvPr/>
        </p:nvPicPr>
        <p:blipFill>
          <a:blip r:embed="rId3"/>
          <a:stretch>
            <a:fillRect/>
          </a:stretch>
        </p:blipFill>
        <p:spPr>
          <a:xfrm>
            <a:off x="8886966" y="5937124"/>
            <a:ext cx="3148907" cy="939204"/>
          </a:xfrm>
          <a:prstGeom prst="rect">
            <a:avLst/>
          </a:prstGeom>
        </p:spPr>
      </p:pic>
      <p:pic>
        <p:nvPicPr>
          <p:cNvPr id="9" name="Picture 8"/>
          <p:cNvPicPr>
            <a:picLocks noChangeAspect="1"/>
          </p:cNvPicPr>
          <p:nvPr/>
        </p:nvPicPr>
        <p:blipFill rotWithShape="1">
          <a:blip r:embed="rId4"/>
          <a:srcRect t="1213"/>
          <a:stretch/>
        </p:blipFill>
        <p:spPr>
          <a:xfrm>
            <a:off x="74439" y="2964141"/>
            <a:ext cx="6718410" cy="3709857"/>
          </a:xfrm>
          <a:prstGeom prst="rect">
            <a:avLst/>
          </a:prstGeom>
        </p:spPr>
      </p:pic>
    </p:spTree>
    <p:extLst>
      <p:ext uri="{BB962C8B-B14F-4D97-AF65-F5344CB8AC3E}">
        <p14:creationId xmlns:p14="http://schemas.microsoft.com/office/powerpoint/2010/main" val="3608047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a:t>
            </a:r>
            <a:r>
              <a:rPr lang="en-US" dirty="0"/>
              <a:t>Overview: </a:t>
            </a:r>
            <a:r>
              <a:rPr lang="en-US" dirty="0" smtClean="0"/>
              <a:t>Prevention</a:t>
            </a:r>
            <a:endParaRPr lang="en-US" dirty="0"/>
          </a:p>
        </p:txBody>
      </p:sp>
      <p:sp>
        <p:nvSpPr>
          <p:cNvPr id="3" name="Content Placeholder 2"/>
          <p:cNvSpPr>
            <a:spLocks noGrp="1"/>
          </p:cNvSpPr>
          <p:nvPr>
            <p:ph idx="1"/>
          </p:nvPr>
        </p:nvSpPr>
        <p:spPr>
          <a:xfrm>
            <a:off x="2853957" y="1417834"/>
            <a:ext cx="8915400" cy="4605368"/>
          </a:xfrm>
        </p:spPr>
        <p:txBody>
          <a:bodyPr>
            <a:normAutofit fontScale="70000" lnSpcReduction="20000"/>
          </a:bodyPr>
          <a:lstStyle/>
          <a:p>
            <a:r>
              <a:rPr lang="en-US" dirty="0" smtClean="0"/>
              <a:t>Avoid </a:t>
            </a:r>
            <a:r>
              <a:rPr lang="en-US" dirty="0"/>
              <a:t>close contact with people who are sick.</a:t>
            </a:r>
          </a:p>
          <a:p>
            <a:r>
              <a:rPr lang="en-US" dirty="0"/>
              <a:t>Avoid touching your eyes, nose, and mouth.</a:t>
            </a:r>
          </a:p>
          <a:p>
            <a:r>
              <a:rPr lang="en-US" dirty="0" smtClean="0"/>
              <a:t>Cover </a:t>
            </a:r>
            <a:r>
              <a:rPr lang="en-US" dirty="0"/>
              <a:t>your cough or sneeze with a tissue, then throw the tissue in the trash</a:t>
            </a:r>
            <a:r>
              <a:rPr lang="en-US" dirty="0" smtClean="0"/>
              <a:t>.</a:t>
            </a:r>
          </a:p>
          <a:p>
            <a:r>
              <a:rPr lang="en-US" dirty="0" smtClean="0"/>
              <a:t>Wash your hands with soap and water frequently.</a:t>
            </a:r>
          </a:p>
          <a:p>
            <a:pPr lvl="1"/>
            <a:r>
              <a:rPr lang="en-US" dirty="0" smtClean="0"/>
              <a:t>Wash for 20 seconds—as long as it takes to sing the Happy Birthday song. </a:t>
            </a:r>
            <a:endParaRPr lang="en-US" dirty="0"/>
          </a:p>
          <a:p>
            <a:r>
              <a:rPr lang="en-US" dirty="0"/>
              <a:t>Clean and disinfect frequently touched objects and surfaces using a </a:t>
            </a:r>
            <a:r>
              <a:rPr lang="en-US" dirty="0" smtClean="0"/>
              <a:t>hospital grade disinfectant.</a:t>
            </a:r>
            <a:endParaRPr lang="en-US" dirty="0"/>
          </a:p>
          <a:p>
            <a:r>
              <a:rPr lang="en-US" dirty="0"/>
              <a:t>Follow CDC’s recommendations for using a </a:t>
            </a:r>
            <a:r>
              <a:rPr lang="en-US" dirty="0" smtClean="0"/>
              <a:t>facemask, and isolation of infected persons. </a:t>
            </a:r>
          </a:p>
          <a:p>
            <a:endParaRPr lang="en-US" dirty="0"/>
          </a:p>
          <a:p>
            <a:r>
              <a:rPr lang="en-US" dirty="0" smtClean="0"/>
              <a:t>Correctional staff should stay off from work if they feel sick.</a:t>
            </a:r>
          </a:p>
          <a:p>
            <a:pPr marL="0" indent="0">
              <a:buNone/>
            </a:pPr>
            <a:r>
              <a:rPr lang="en-US" dirty="0"/>
              <a:t>	</a:t>
            </a:r>
            <a:r>
              <a:rPr lang="en-US" i="1" dirty="0" smtClean="0"/>
              <a:t>Have a cough, fever and/or shortness of breath? </a:t>
            </a:r>
            <a:r>
              <a:rPr lang="en-US" i="1" dirty="0"/>
              <a:t>S</a:t>
            </a:r>
            <a:r>
              <a:rPr lang="en-US" i="1" dirty="0" smtClean="0"/>
              <a:t>tay home.</a:t>
            </a:r>
          </a:p>
          <a:p>
            <a:pPr marL="914400" lvl="2" indent="0">
              <a:buNone/>
            </a:pPr>
            <a:r>
              <a:rPr lang="en-US" sz="2800" i="1" dirty="0" smtClean="0"/>
              <a:t>If illness becomes worse, seek medical </a:t>
            </a:r>
            <a:r>
              <a:rPr lang="en-US" sz="2800" i="1" dirty="0" smtClean="0"/>
              <a:t>care, but call ahead before you go! </a:t>
            </a:r>
            <a:endParaRPr lang="en-US" sz="2800" i="1" dirty="0"/>
          </a:p>
          <a:p>
            <a:pPr lvl="1"/>
            <a:endParaRPr lang="en-US" sz="2200" dirty="0" smtClean="0"/>
          </a:p>
        </p:txBody>
      </p:sp>
      <p:sp>
        <p:nvSpPr>
          <p:cNvPr id="8" name="TextBox 7"/>
          <p:cNvSpPr txBox="1"/>
          <p:nvPr/>
        </p:nvSpPr>
        <p:spPr>
          <a:xfrm>
            <a:off x="4619385" y="6424209"/>
            <a:ext cx="7099540" cy="369332"/>
          </a:xfrm>
          <a:prstGeom prst="rect">
            <a:avLst/>
          </a:prstGeom>
          <a:noFill/>
          <a:ln>
            <a:solidFill>
              <a:schemeClr val="tx1"/>
            </a:solidFill>
          </a:ln>
        </p:spPr>
        <p:txBody>
          <a:bodyPr wrap="square" rtlCol="0">
            <a:spAutoFit/>
          </a:bodyPr>
          <a:lstStyle/>
          <a:p>
            <a:r>
              <a:rPr lang="en-US" dirty="0" smtClean="0"/>
              <a:t>This slide can be printed out and used as a hand out for staff</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10818919" y="2499370"/>
            <a:ext cx="900006" cy="823410"/>
          </a:xfrm>
          <a:prstGeom prst="rect">
            <a:avLst/>
          </a:prstGeom>
        </p:spPr>
      </p:pic>
      <p:pic>
        <p:nvPicPr>
          <p:cNvPr id="9" name="Picture 8"/>
          <p:cNvPicPr>
            <a:picLocks noChangeAspect="1"/>
          </p:cNvPicPr>
          <p:nvPr/>
        </p:nvPicPr>
        <p:blipFill>
          <a:blip r:embed="rId4"/>
          <a:stretch>
            <a:fillRect/>
          </a:stretch>
        </p:blipFill>
        <p:spPr>
          <a:xfrm>
            <a:off x="0" y="4059693"/>
            <a:ext cx="2914141" cy="2798307"/>
          </a:xfrm>
          <a:prstGeom prst="rect">
            <a:avLst/>
          </a:prstGeom>
        </p:spPr>
      </p:pic>
    </p:spTree>
    <p:extLst>
      <p:ext uri="{BB962C8B-B14F-4D97-AF65-F5344CB8AC3E}">
        <p14:creationId xmlns:p14="http://schemas.microsoft.com/office/powerpoint/2010/main" val="3648199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49077" y="113128"/>
            <a:ext cx="5227546" cy="6556566"/>
          </a:xfrm>
          <a:prstGeom prst="rect">
            <a:avLst/>
          </a:prstGeom>
        </p:spPr>
      </p:pic>
      <p:sp>
        <p:nvSpPr>
          <p:cNvPr id="5" name="TextBox 4"/>
          <p:cNvSpPr txBox="1"/>
          <p:nvPr/>
        </p:nvSpPr>
        <p:spPr>
          <a:xfrm>
            <a:off x="558265" y="1636295"/>
            <a:ext cx="1809549" cy="5078313"/>
          </a:xfrm>
          <a:prstGeom prst="rect">
            <a:avLst/>
          </a:prstGeom>
          <a:noFill/>
          <a:ln>
            <a:solidFill>
              <a:schemeClr val="tx1"/>
            </a:solidFill>
          </a:ln>
        </p:spPr>
        <p:txBody>
          <a:bodyPr wrap="square" rtlCol="0">
            <a:spAutoFit/>
          </a:bodyPr>
          <a:lstStyle/>
          <a:p>
            <a:r>
              <a:rPr lang="en-US" dirty="0" smtClean="0"/>
              <a:t>Health Alert Signage for the Health Services Unit—same as used for flu. </a:t>
            </a:r>
          </a:p>
          <a:p>
            <a:endParaRPr lang="en-US" dirty="0"/>
          </a:p>
          <a:p>
            <a:r>
              <a:rPr lang="en-US" dirty="0" smtClean="0"/>
              <a:t>Feel free to copy in color or black and white.</a:t>
            </a:r>
          </a:p>
          <a:p>
            <a:endParaRPr lang="en-US" dirty="0"/>
          </a:p>
          <a:p>
            <a:r>
              <a:rPr lang="en-US" dirty="0" smtClean="0"/>
              <a:t>Adapted from</a:t>
            </a:r>
            <a:r>
              <a:rPr lang="en-US" dirty="0"/>
              <a:t>: https://www.bop.gov/resources/pdfs/seasonal_influenza_guidance.pdf</a:t>
            </a:r>
          </a:p>
          <a:p>
            <a:endParaRPr lang="en-US" dirty="0" smtClean="0"/>
          </a:p>
          <a:p>
            <a:endParaRPr lang="en-US" dirty="0"/>
          </a:p>
        </p:txBody>
      </p:sp>
    </p:spTree>
    <p:extLst>
      <p:ext uri="{BB962C8B-B14F-4D97-AF65-F5344CB8AC3E}">
        <p14:creationId xmlns:p14="http://schemas.microsoft.com/office/powerpoint/2010/main" val="1544436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73" y="309114"/>
            <a:ext cx="11119448" cy="1325563"/>
          </a:xfrm>
        </p:spPr>
        <p:txBody>
          <a:bodyPr>
            <a:normAutofit/>
          </a:bodyPr>
          <a:lstStyle/>
          <a:p>
            <a:r>
              <a:rPr lang="en-US" dirty="0" smtClean="0"/>
              <a:t>Implications for </a:t>
            </a:r>
            <a:r>
              <a:rPr lang="en-US" u="sng" dirty="0" smtClean="0"/>
              <a:t>Correctional Health Staff</a:t>
            </a:r>
            <a:endParaRPr lang="en-US" u="sng" dirty="0"/>
          </a:p>
        </p:txBody>
      </p:sp>
      <p:sp>
        <p:nvSpPr>
          <p:cNvPr id="3" name="Content Placeholder 2"/>
          <p:cNvSpPr>
            <a:spLocks noGrp="1"/>
          </p:cNvSpPr>
          <p:nvPr>
            <p:ph idx="1"/>
          </p:nvPr>
        </p:nvSpPr>
        <p:spPr>
          <a:xfrm>
            <a:off x="2525795" y="1876217"/>
            <a:ext cx="9741550" cy="4981783"/>
          </a:xfrm>
        </p:spPr>
        <p:txBody>
          <a:bodyPr>
            <a:normAutofit fontScale="92500" lnSpcReduction="20000"/>
          </a:bodyPr>
          <a:lstStyle/>
          <a:p>
            <a:pPr marL="0" indent="0">
              <a:buNone/>
            </a:pPr>
            <a:r>
              <a:rPr lang="en-US" sz="2600" u="sng" dirty="0" smtClean="0"/>
              <a:t>Are correctional facility populations at risk? Yes.</a:t>
            </a:r>
          </a:p>
          <a:p>
            <a:pPr marL="0" indent="0">
              <a:lnSpc>
                <a:spcPct val="110000"/>
              </a:lnSpc>
              <a:buNone/>
            </a:pPr>
            <a:r>
              <a:rPr lang="en-US" sz="2600" dirty="0" smtClean="0"/>
              <a:t>1. Healthcare staff should be aware of ongoing updates to clinical guidelines.</a:t>
            </a:r>
          </a:p>
          <a:p>
            <a:pPr marL="0" indent="0">
              <a:lnSpc>
                <a:spcPct val="110000"/>
              </a:lnSpc>
              <a:buNone/>
            </a:pPr>
            <a:r>
              <a:rPr lang="en-US" sz="2600" dirty="0" smtClean="0"/>
              <a:t>2. Share with your local health department the role of your facility in prevention, identification, and management of infectious disease. Remind them that you are in their territory. </a:t>
            </a:r>
          </a:p>
          <a:p>
            <a:pPr lvl="1"/>
            <a:r>
              <a:rPr lang="en-US" sz="2600" dirty="0" smtClean="0"/>
              <a:t>Just because you have a healthcare staff…</a:t>
            </a:r>
          </a:p>
          <a:p>
            <a:pPr marL="457200" lvl="1" indent="0">
              <a:buNone/>
            </a:pPr>
            <a:r>
              <a:rPr lang="en-US" sz="2600" dirty="0"/>
              <a:t> </a:t>
            </a:r>
            <a:r>
              <a:rPr lang="en-US" sz="2600" dirty="0" smtClean="0"/>
              <a:t>      (which may be hired via a private vendor)</a:t>
            </a:r>
          </a:p>
          <a:p>
            <a:pPr marL="682625" lvl="1" indent="-225425">
              <a:spcBef>
                <a:spcPts val="1000"/>
              </a:spcBef>
              <a:buNone/>
            </a:pPr>
            <a:r>
              <a:rPr lang="en-US" sz="2600" dirty="0"/>
              <a:t> </a:t>
            </a:r>
            <a:r>
              <a:rPr lang="en-US" sz="2600" dirty="0" smtClean="0"/>
              <a:t>   …doesn’t mean that the health department should not consider how the presence of a jail and prison, and movement of citizens in and out of the facility, impacts the health of the public. </a:t>
            </a:r>
          </a:p>
          <a:p>
            <a:pPr marL="688975" lvl="1" indent="0">
              <a:spcBef>
                <a:spcPts val="1000"/>
              </a:spcBef>
              <a:buNone/>
            </a:pPr>
            <a:r>
              <a:rPr lang="en-US" sz="2600" dirty="0" smtClean="0"/>
              <a:t>3. </a:t>
            </a:r>
            <a:r>
              <a:rPr lang="en-US" sz="2600" dirty="0" smtClean="0"/>
              <a:t>Work with your facility on planning </a:t>
            </a:r>
            <a:r>
              <a:rPr lang="en-US" sz="2600" dirty="0"/>
              <a:t>now: where to cohort persons </a:t>
            </a:r>
            <a:r>
              <a:rPr lang="en-US" sz="2600" dirty="0" smtClean="0"/>
              <a:t>(placing persons diagnosed with coronavirus together, but at a distance from folks who are well) if many people are getting sick at the same time. </a:t>
            </a:r>
            <a:endParaRPr lang="en-US" sz="2600" dirty="0"/>
          </a:p>
          <a:p>
            <a:endParaRPr lang="en-US" sz="100" dirty="0"/>
          </a:p>
          <a:p>
            <a:pPr lvl="5"/>
            <a:endParaRPr lang="en-US" sz="2400" dirty="0"/>
          </a:p>
          <a:p>
            <a:pPr lvl="5"/>
            <a:endParaRPr lang="en-US" sz="2400" dirty="0" smtClean="0"/>
          </a:p>
          <a:p>
            <a:pPr marL="0" indent="0">
              <a:buNone/>
            </a:pPr>
            <a:endParaRPr lang="en-US" sz="2400" dirty="0" smtClean="0"/>
          </a:p>
          <a:p>
            <a:endParaRPr lang="en-US" dirty="0"/>
          </a:p>
        </p:txBody>
      </p:sp>
      <p:pic>
        <p:nvPicPr>
          <p:cNvPr id="7" name="Picture 6"/>
          <p:cNvPicPr>
            <a:picLocks noChangeAspect="1"/>
          </p:cNvPicPr>
          <p:nvPr/>
        </p:nvPicPr>
        <p:blipFill>
          <a:blip r:embed="rId2"/>
          <a:stretch>
            <a:fillRect/>
          </a:stretch>
        </p:blipFill>
        <p:spPr>
          <a:xfrm>
            <a:off x="0" y="4059693"/>
            <a:ext cx="2914141" cy="2798307"/>
          </a:xfrm>
          <a:prstGeom prst="rect">
            <a:avLst/>
          </a:prstGeom>
        </p:spPr>
      </p:pic>
    </p:spTree>
    <p:extLst>
      <p:ext uri="{BB962C8B-B14F-4D97-AF65-F5344CB8AC3E}">
        <p14:creationId xmlns:p14="http://schemas.microsoft.com/office/powerpoint/2010/main" val="1117410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1708"/>
            <a:ext cx="11192838" cy="1325563"/>
          </a:xfrm>
        </p:spPr>
        <p:txBody>
          <a:bodyPr>
            <a:normAutofit fontScale="90000"/>
          </a:bodyPr>
          <a:lstStyle/>
          <a:p>
            <a:r>
              <a:rPr lang="en-US" dirty="0" smtClean="0"/>
              <a:t>Health Services: Check with your local health department </a:t>
            </a:r>
            <a:r>
              <a:rPr lang="en-US" dirty="0"/>
              <a:t>and </a:t>
            </a:r>
            <a:r>
              <a:rPr lang="en-US" dirty="0" smtClean="0">
                <a:hlinkClick r:id="rId2"/>
              </a:rPr>
              <a:t>https</a:t>
            </a:r>
            <a:r>
              <a:rPr lang="en-US" dirty="0">
                <a:hlinkClick r:id="rId2"/>
              </a:rPr>
              <a:t>://www.cdc.gov/coronavirus</a:t>
            </a:r>
            <a:r>
              <a:rPr lang="en-US" dirty="0" smtClean="0">
                <a:hlinkClick r:id="rId2"/>
              </a:rPr>
              <a:t>/</a:t>
            </a:r>
            <a:r>
              <a:rPr lang="en-US" dirty="0" smtClean="0"/>
              <a:t> </a:t>
            </a:r>
            <a:br>
              <a:rPr lang="en-US" dirty="0" smtClean="0"/>
            </a:br>
            <a:r>
              <a:rPr lang="en-US" dirty="0" smtClean="0"/>
              <a:t>website as needed for latest guidelines on:</a:t>
            </a:r>
            <a:endParaRPr lang="en-US" dirty="0"/>
          </a:p>
        </p:txBody>
      </p:sp>
      <p:sp>
        <p:nvSpPr>
          <p:cNvPr id="3" name="Content Placeholder 2"/>
          <p:cNvSpPr>
            <a:spLocks noGrp="1"/>
          </p:cNvSpPr>
          <p:nvPr>
            <p:ph idx="1"/>
          </p:nvPr>
        </p:nvSpPr>
        <p:spPr>
          <a:xfrm>
            <a:off x="838200" y="2506662"/>
            <a:ext cx="11192838" cy="4351338"/>
          </a:xfrm>
        </p:spPr>
        <p:txBody>
          <a:bodyPr>
            <a:normAutofit/>
          </a:bodyPr>
          <a:lstStyle/>
          <a:p>
            <a:pPr marL="514350" indent="-514350">
              <a:buFont typeface="+mj-lt"/>
              <a:buAutoNum type="arabicPeriod"/>
            </a:pPr>
            <a:r>
              <a:rPr lang="en-US" dirty="0" smtClean="0"/>
              <a:t>How to isolate persons—when is negative pressure room indicated? </a:t>
            </a:r>
          </a:p>
          <a:p>
            <a:pPr marL="514350" indent="-514350">
              <a:buFont typeface="+mj-lt"/>
              <a:buAutoNum type="arabicPeriod"/>
            </a:pPr>
            <a:r>
              <a:rPr lang="en-US" dirty="0" smtClean="0"/>
              <a:t>How long to quarantine those who are exposed, those who are infected?</a:t>
            </a:r>
          </a:p>
          <a:p>
            <a:pPr marL="514350" indent="-514350">
              <a:buFont typeface="+mj-lt"/>
              <a:buAutoNum type="arabicPeriod"/>
            </a:pPr>
            <a:r>
              <a:rPr lang="en-US" dirty="0" smtClean="0"/>
              <a:t>What personal protective equipment is needed, and for whom: N95 or surgical mask, eye shield, gloves, gowns?</a:t>
            </a:r>
          </a:p>
          <a:p>
            <a:pPr marL="514350" indent="-514350">
              <a:buFont typeface="+mj-lt"/>
              <a:buAutoNum type="arabicPeriod"/>
            </a:pPr>
            <a:r>
              <a:rPr lang="en-US" dirty="0" smtClean="0"/>
              <a:t>How to handle those exposed to a case of COVID-19, especially after first test is negative: when to repeat before infection can be ruled out?</a:t>
            </a:r>
          </a:p>
        </p:txBody>
      </p:sp>
      <p:cxnSp>
        <p:nvCxnSpPr>
          <p:cNvPr id="5" name="Straight Connector 4"/>
          <p:cNvCxnSpPr/>
          <p:nvPr/>
        </p:nvCxnSpPr>
        <p:spPr>
          <a:xfrm flipV="1">
            <a:off x="996593" y="1993187"/>
            <a:ext cx="10089223" cy="61644"/>
          </a:xfrm>
          <a:prstGeom prst="line">
            <a:avLst/>
          </a:prstGeom>
          <a:ln w="57150">
            <a:solidFill>
              <a:srgbClr val="0563C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8659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73" y="309114"/>
            <a:ext cx="10515600" cy="1325563"/>
          </a:xfrm>
        </p:spPr>
        <p:txBody>
          <a:bodyPr>
            <a:normAutofit/>
          </a:bodyPr>
          <a:lstStyle/>
          <a:p>
            <a:r>
              <a:rPr lang="en-US" dirty="0" smtClean="0"/>
              <a:t>Implications for </a:t>
            </a:r>
            <a:r>
              <a:rPr lang="en-US" u="sng" dirty="0" smtClean="0"/>
              <a:t>Correctional Custody Staff</a:t>
            </a:r>
            <a:endParaRPr lang="en-US" u="sng" dirty="0"/>
          </a:p>
        </p:txBody>
      </p:sp>
      <p:sp>
        <p:nvSpPr>
          <p:cNvPr id="3" name="Content Placeholder 2"/>
          <p:cNvSpPr>
            <a:spLocks noGrp="1"/>
          </p:cNvSpPr>
          <p:nvPr>
            <p:ph idx="1"/>
          </p:nvPr>
        </p:nvSpPr>
        <p:spPr>
          <a:xfrm>
            <a:off x="968957" y="1535502"/>
            <a:ext cx="11152517" cy="5322498"/>
          </a:xfrm>
        </p:spPr>
        <p:txBody>
          <a:bodyPr>
            <a:normAutofit/>
          </a:bodyPr>
          <a:lstStyle/>
          <a:p>
            <a:pPr marL="0" indent="0">
              <a:buNone/>
            </a:pPr>
            <a:r>
              <a:rPr lang="en-US" sz="2400" u="sng" dirty="0" smtClean="0"/>
              <a:t>Are people who live and work in correctional facilities at risk? Yes.</a:t>
            </a:r>
          </a:p>
          <a:p>
            <a:endParaRPr lang="en-US" sz="1400" dirty="0"/>
          </a:p>
          <a:p>
            <a:r>
              <a:rPr lang="en-US" sz="2400" dirty="0" smtClean="0"/>
              <a:t>Jurisdictions need to understand that incarceration of persons defying quarantine orders could lead to exponential increases in jail cases and cases in the community. </a:t>
            </a:r>
          </a:p>
          <a:p>
            <a:pPr lvl="5"/>
            <a:r>
              <a:rPr lang="en-US" sz="2400" dirty="0" smtClean="0"/>
              <a:t>Measures other than detention should be considered, such as at-home electronic monitoring. </a:t>
            </a:r>
          </a:p>
          <a:p>
            <a:pPr lvl="5"/>
            <a:r>
              <a:rPr lang="en-US" sz="2400" dirty="0" smtClean="0"/>
              <a:t>Custody should plan on future absenteeism of ill correctional officers. </a:t>
            </a:r>
          </a:p>
          <a:p>
            <a:pPr lvl="5"/>
            <a:r>
              <a:rPr lang="en-US" sz="2400" dirty="0" smtClean="0"/>
              <a:t>Supply chains (medicines, food, etc.) may become disrupted.</a:t>
            </a:r>
          </a:p>
          <a:p>
            <a:pPr lvl="5"/>
            <a:r>
              <a:rPr lang="en-US" sz="2400" dirty="0" smtClean="0"/>
              <a:t>Consider alternatives to incarceration, in order to keep stock population down (diversionary courts, community corrections) .</a:t>
            </a:r>
          </a:p>
          <a:p>
            <a:pPr lvl="5"/>
            <a:r>
              <a:rPr lang="en-US" sz="2400" dirty="0" smtClean="0"/>
              <a:t>If COVID-19 is in your jurisdiction, consider restriction of movement in and out (visitors, non-essential vendors, tours).</a:t>
            </a:r>
            <a:endParaRPr lang="en-US" sz="2400" dirty="0"/>
          </a:p>
          <a:p>
            <a:pPr lvl="5"/>
            <a:endParaRPr lang="en-US" sz="2400" dirty="0" smtClean="0"/>
          </a:p>
          <a:p>
            <a:pPr marL="0" indent="0">
              <a:buNone/>
            </a:pPr>
            <a:endParaRPr lang="en-US" sz="2400" dirty="0" smtClean="0"/>
          </a:p>
          <a:p>
            <a:endParaRPr lang="en-US" dirty="0"/>
          </a:p>
        </p:txBody>
      </p:sp>
      <p:pic>
        <p:nvPicPr>
          <p:cNvPr id="10" name="Picture 9"/>
          <p:cNvPicPr>
            <a:picLocks noChangeAspect="1"/>
          </p:cNvPicPr>
          <p:nvPr/>
        </p:nvPicPr>
        <p:blipFill>
          <a:blip r:embed="rId2"/>
          <a:stretch>
            <a:fillRect/>
          </a:stretch>
        </p:blipFill>
        <p:spPr>
          <a:xfrm>
            <a:off x="0" y="4059693"/>
            <a:ext cx="2914141" cy="2798307"/>
          </a:xfrm>
          <a:prstGeom prst="rect">
            <a:avLst/>
          </a:prstGeom>
        </p:spPr>
      </p:pic>
    </p:spTree>
    <p:extLst>
      <p:ext uri="{BB962C8B-B14F-4D97-AF65-F5344CB8AC3E}">
        <p14:creationId xmlns:p14="http://schemas.microsoft.com/office/powerpoint/2010/main" val="608671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430" y="454480"/>
            <a:ext cx="12371717" cy="1325563"/>
          </a:xfrm>
        </p:spPr>
        <p:txBody>
          <a:bodyPr>
            <a:normAutofit fontScale="90000"/>
          </a:bodyPr>
          <a:lstStyle/>
          <a:p>
            <a:r>
              <a:rPr lang="en-US" dirty="0" smtClean="0"/>
              <a:t>Implications for Correctional Healthcare: </a:t>
            </a:r>
            <a:br>
              <a:rPr lang="en-US" dirty="0" smtClean="0"/>
            </a:br>
            <a:r>
              <a:rPr lang="en-US" dirty="0" smtClean="0"/>
              <a:t>A Florida Jail Case Example with </a:t>
            </a:r>
            <a:r>
              <a:rPr lang="en-US" dirty="0" err="1" smtClean="0"/>
              <a:t>Zika</a:t>
            </a:r>
            <a:r>
              <a:rPr lang="en-US" dirty="0" smtClean="0"/>
              <a:t>: </a:t>
            </a:r>
            <a:br>
              <a:rPr lang="en-US" dirty="0" smtClean="0"/>
            </a:br>
            <a:r>
              <a:rPr lang="en-US" sz="1300" dirty="0" smtClean="0"/>
              <a:t/>
            </a:r>
            <a:br>
              <a:rPr lang="en-US" sz="1300" dirty="0" smtClean="0"/>
            </a:br>
            <a:r>
              <a:rPr lang="en-US" u="sng" dirty="0" smtClean="0"/>
              <a:t>PLAN now, before the epidemic reaches your jurisdiction</a:t>
            </a:r>
            <a:endParaRPr lang="en-US" u="sng" dirty="0"/>
          </a:p>
        </p:txBody>
      </p:sp>
      <p:sp>
        <p:nvSpPr>
          <p:cNvPr id="3" name="Content Placeholder 2"/>
          <p:cNvSpPr>
            <a:spLocks noGrp="1"/>
          </p:cNvSpPr>
          <p:nvPr>
            <p:ph idx="1"/>
          </p:nvPr>
        </p:nvSpPr>
        <p:spPr>
          <a:xfrm>
            <a:off x="7749" y="2492829"/>
            <a:ext cx="12745734" cy="4365171"/>
          </a:xfrm>
        </p:spPr>
        <p:txBody>
          <a:bodyPr>
            <a:normAutofit/>
          </a:bodyPr>
          <a:lstStyle/>
          <a:p>
            <a:pPr marL="514350" indent="-514350">
              <a:buFont typeface="+mj-lt"/>
              <a:buAutoNum type="arabicPeriod"/>
            </a:pPr>
            <a:r>
              <a:rPr lang="en-US" dirty="0" smtClean="0"/>
              <a:t>A protocol for the jail was </a:t>
            </a:r>
            <a:r>
              <a:rPr lang="en-US" dirty="0"/>
              <a:t>developed </a:t>
            </a:r>
            <a:r>
              <a:rPr lang="en-US" dirty="0" smtClean="0"/>
              <a:t>with </a:t>
            </a:r>
            <a:r>
              <a:rPr lang="en-US" dirty="0"/>
              <a:t>the help of local health </a:t>
            </a:r>
            <a:r>
              <a:rPr lang="en-US" dirty="0" smtClean="0"/>
              <a:t>department</a:t>
            </a:r>
            <a:r>
              <a:rPr lang="en-US" dirty="0"/>
              <a:t>.</a:t>
            </a:r>
            <a:endParaRPr lang="en-US" sz="2800" dirty="0" smtClean="0"/>
          </a:p>
          <a:p>
            <a:pPr marL="514350" indent="-514350">
              <a:buFont typeface="+mj-lt"/>
              <a:buAutoNum type="arabicPeriod"/>
            </a:pPr>
            <a:r>
              <a:rPr lang="en-US" sz="2800" dirty="0" smtClean="0"/>
              <a:t>When a symptomatic entrant to the jail was confirmed with </a:t>
            </a:r>
            <a:r>
              <a:rPr lang="en-US" sz="2800" dirty="0" err="1" smtClean="0"/>
              <a:t>Zika</a:t>
            </a:r>
            <a:r>
              <a:rPr lang="en-US" sz="2800" dirty="0" smtClean="0"/>
              <a:t> infection, the Florida jail maintained close relationship with the local health department.</a:t>
            </a:r>
          </a:p>
        </p:txBody>
      </p:sp>
      <p:sp>
        <p:nvSpPr>
          <p:cNvPr id="5" name="AutoShape 4" descr="Image result for building partnership"/>
          <p:cNvSpPr>
            <a:spLocks noChangeAspect="1" noChangeArrowheads="1"/>
          </p:cNvSpPr>
          <p:nvPr/>
        </p:nvSpPr>
        <p:spPr bwMode="auto">
          <a:xfrm>
            <a:off x="4858203" y="5243965"/>
            <a:ext cx="3044826" cy="30448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Paid Search Part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7377" y="4144071"/>
            <a:ext cx="3426732" cy="24228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70477" y="4535553"/>
            <a:ext cx="3722713" cy="2031325"/>
          </a:xfrm>
          <a:prstGeom prst="rect">
            <a:avLst/>
          </a:prstGeom>
          <a:ln>
            <a:solidFill>
              <a:schemeClr val="tx1"/>
            </a:solidFill>
          </a:ln>
        </p:spPr>
        <p:txBody>
          <a:bodyPr wrap="square">
            <a:spAutoFit/>
          </a:bodyPr>
          <a:lstStyle/>
          <a:p>
            <a:r>
              <a:rPr lang="en-US" i="1" dirty="0" smtClean="0"/>
              <a:t>Call your local health department </a:t>
            </a:r>
            <a:r>
              <a:rPr lang="en-US" i="1" u="sng" dirty="0" smtClean="0"/>
              <a:t>now</a:t>
            </a:r>
            <a:r>
              <a:rPr lang="en-US" i="1" dirty="0" smtClean="0"/>
              <a:t>, even if the epidemic has not yet hit your town, to make sure that correctional health services are being considered in regional planning…</a:t>
            </a:r>
          </a:p>
          <a:p>
            <a:endParaRPr lang="en-US" i="1" dirty="0"/>
          </a:p>
          <a:p>
            <a:r>
              <a:rPr lang="en-US" i="1" dirty="0" smtClean="0"/>
              <a:t>Make sure they have your contact info</a:t>
            </a:r>
            <a:endParaRPr lang="en-US" i="1" dirty="0"/>
          </a:p>
        </p:txBody>
      </p:sp>
      <p:pic>
        <p:nvPicPr>
          <p:cNvPr id="10" name="Picture 9"/>
          <p:cNvPicPr>
            <a:picLocks noChangeAspect="1"/>
          </p:cNvPicPr>
          <p:nvPr/>
        </p:nvPicPr>
        <p:blipFill>
          <a:blip r:embed="rId3"/>
          <a:stretch>
            <a:fillRect/>
          </a:stretch>
        </p:blipFill>
        <p:spPr>
          <a:xfrm>
            <a:off x="0" y="4059693"/>
            <a:ext cx="2914141" cy="2798307"/>
          </a:xfrm>
          <a:prstGeom prst="rect">
            <a:avLst/>
          </a:prstGeom>
        </p:spPr>
      </p:pic>
    </p:spTree>
    <p:extLst>
      <p:ext uri="{BB962C8B-B14F-4D97-AF65-F5344CB8AC3E}">
        <p14:creationId xmlns:p14="http://schemas.microsoft.com/office/powerpoint/2010/main" val="3572493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Implications </a:t>
            </a:r>
            <a:r>
              <a:rPr lang="en-US" dirty="0"/>
              <a:t>for Correctional </a:t>
            </a:r>
            <a:r>
              <a:rPr lang="en-US" dirty="0" smtClean="0"/>
              <a:t>Healthcare </a:t>
            </a:r>
            <a:r>
              <a:rPr lang="en-US" dirty="0"/>
              <a:t/>
            </a:r>
            <a:br>
              <a:rPr lang="en-US" dirty="0"/>
            </a:br>
            <a:endParaRPr lang="en-US" dirty="0"/>
          </a:p>
        </p:txBody>
      </p:sp>
      <p:sp>
        <p:nvSpPr>
          <p:cNvPr id="3" name="Content Placeholder 2"/>
          <p:cNvSpPr>
            <a:spLocks noGrp="1"/>
          </p:cNvSpPr>
          <p:nvPr>
            <p:ph idx="1"/>
          </p:nvPr>
        </p:nvSpPr>
        <p:spPr>
          <a:xfrm>
            <a:off x="2561503" y="1690688"/>
            <a:ext cx="8915400" cy="4414157"/>
          </a:xfrm>
        </p:spPr>
        <p:txBody>
          <a:bodyPr>
            <a:normAutofit/>
          </a:bodyPr>
          <a:lstStyle/>
          <a:p>
            <a:pPr marL="0" indent="0">
              <a:buNone/>
            </a:pPr>
            <a:r>
              <a:rPr lang="en-US" dirty="0" smtClean="0"/>
              <a:t>Other issues: </a:t>
            </a:r>
          </a:p>
          <a:p>
            <a:pPr lvl="1"/>
            <a:r>
              <a:rPr lang="en-US" dirty="0" smtClean="0"/>
              <a:t>Think of your supply chain for medications and medical supplies: realize that a continued epidemic may disrupt distribution of goods. Consider making sure your stocks are full, but don’t hoard. </a:t>
            </a:r>
          </a:p>
          <a:p>
            <a:pPr lvl="1"/>
            <a:r>
              <a:rPr lang="en-US" dirty="0" smtClean="0"/>
              <a:t>Consider what will happen if health care workers are themselves sick and need to stay home, or if they are at home caring for others. </a:t>
            </a:r>
          </a:p>
          <a:p>
            <a:pPr lvl="1"/>
            <a:r>
              <a:rPr lang="en-US" dirty="0" smtClean="0"/>
              <a:t>Prepare for absenteeism, and discourage “presentism”: when sick staff members insist on coming to work, and possibly infecting your patients.  </a:t>
            </a:r>
          </a:p>
          <a:p>
            <a:pPr marL="457200" lvl="1" indent="0">
              <a:buNone/>
            </a:pPr>
            <a:endParaRPr lang="en-US" dirty="0"/>
          </a:p>
        </p:txBody>
      </p:sp>
      <p:pic>
        <p:nvPicPr>
          <p:cNvPr id="7" name="Picture 6"/>
          <p:cNvPicPr>
            <a:picLocks noChangeAspect="1"/>
          </p:cNvPicPr>
          <p:nvPr/>
        </p:nvPicPr>
        <p:blipFill>
          <a:blip r:embed="rId2"/>
          <a:stretch>
            <a:fillRect/>
          </a:stretch>
        </p:blipFill>
        <p:spPr>
          <a:xfrm>
            <a:off x="0" y="4059693"/>
            <a:ext cx="2914141" cy="2798307"/>
          </a:xfrm>
          <a:prstGeom prst="rect">
            <a:avLst/>
          </a:prstGeom>
        </p:spPr>
      </p:pic>
    </p:spTree>
    <p:extLst>
      <p:ext uri="{BB962C8B-B14F-4D97-AF65-F5344CB8AC3E}">
        <p14:creationId xmlns:p14="http://schemas.microsoft.com/office/powerpoint/2010/main" val="3775517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592706"/>
            <a:ext cx="10793187" cy="1280890"/>
          </a:xfrm>
        </p:spPr>
        <p:txBody>
          <a:bodyPr>
            <a:normAutofit fontScale="90000"/>
          </a:bodyPr>
          <a:lstStyle/>
          <a:p>
            <a:r>
              <a:rPr lang="en-US" dirty="0"/>
              <a:t>Implications for Correctional Healthcare: </a:t>
            </a:r>
            <a:br>
              <a:rPr lang="en-US" dirty="0"/>
            </a:br>
            <a:r>
              <a:rPr lang="en-US" dirty="0" smtClean="0"/>
              <a:t>Two Cautionary Tales</a:t>
            </a:r>
            <a:endParaRPr lang="en-US" dirty="0"/>
          </a:p>
        </p:txBody>
      </p:sp>
      <p:sp>
        <p:nvSpPr>
          <p:cNvPr id="3" name="Content Placeholder 2"/>
          <p:cNvSpPr>
            <a:spLocks noGrp="1"/>
          </p:cNvSpPr>
          <p:nvPr>
            <p:ph idx="1"/>
          </p:nvPr>
        </p:nvSpPr>
        <p:spPr>
          <a:xfrm>
            <a:off x="487316" y="2055962"/>
            <a:ext cx="10537241" cy="4365171"/>
          </a:xfrm>
        </p:spPr>
        <p:txBody>
          <a:bodyPr>
            <a:normAutofit/>
          </a:bodyPr>
          <a:lstStyle/>
          <a:p>
            <a:r>
              <a:rPr lang="en-US" sz="2400" dirty="0" smtClean="0"/>
              <a:t>Prisons and jails are enclosed environments, where individuals dwell in close proximity. Incarcerated persons sleep in close quarters, eat together, recreate in small spaces. Staff are close by. Both those incarcerated and those who watch over them are at risk for airborne infections. </a:t>
            </a:r>
          </a:p>
          <a:p>
            <a:r>
              <a:rPr lang="en-US" sz="2400" dirty="0" smtClean="0"/>
              <a:t>A prison and jail is a self-contained environment. </a:t>
            </a:r>
          </a:p>
        </p:txBody>
      </p:sp>
      <p:pic>
        <p:nvPicPr>
          <p:cNvPr id="8" name="Picture 7"/>
          <p:cNvPicPr>
            <a:picLocks noChangeAspect="1"/>
          </p:cNvPicPr>
          <p:nvPr/>
        </p:nvPicPr>
        <p:blipFill>
          <a:blip r:embed="rId2"/>
          <a:stretch>
            <a:fillRect/>
          </a:stretch>
        </p:blipFill>
        <p:spPr>
          <a:xfrm>
            <a:off x="0" y="4059693"/>
            <a:ext cx="2914141" cy="2798307"/>
          </a:xfrm>
          <a:prstGeom prst="rect">
            <a:avLst/>
          </a:prstGeom>
        </p:spPr>
      </p:pic>
    </p:spTree>
    <p:extLst>
      <p:ext uri="{BB962C8B-B14F-4D97-AF65-F5344CB8AC3E}">
        <p14:creationId xmlns:p14="http://schemas.microsoft.com/office/powerpoint/2010/main" val="2503337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592706"/>
            <a:ext cx="10793187" cy="1280890"/>
          </a:xfrm>
        </p:spPr>
        <p:txBody>
          <a:bodyPr>
            <a:normAutofit fontScale="90000"/>
          </a:bodyPr>
          <a:lstStyle/>
          <a:p>
            <a:r>
              <a:rPr lang="en-US" dirty="0"/>
              <a:t>Implications for Correctional Healthcare: </a:t>
            </a:r>
            <a:br>
              <a:rPr lang="en-US" dirty="0"/>
            </a:br>
            <a:r>
              <a:rPr lang="en-US" dirty="0" smtClean="0"/>
              <a:t>Two Cautionary Tales</a:t>
            </a:r>
            <a:endParaRPr lang="en-US" dirty="0"/>
          </a:p>
        </p:txBody>
      </p:sp>
      <p:sp>
        <p:nvSpPr>
          <p:cNvPr id="3" name="Content Placeholder 2"/>
          <p:cNvSpPr>
            <a:spLocks noGrp="1"/>
          </p:cNvSpPr>
          <p:nvPr>
            <p:ph idx="1"/>
          </p:nvPr>
        </p:nvSpPr>
        <p:spPr>
          <a:xfrm>
            <a:off x="487316" y="2055962"/>
            <a:ext cx="10537241" cy="4365171"/>
          </a:xfrm>
        </p:spPr>
        <p:txBody>
          <a:bodyPr>
            <a:normAutofit/>
          </a:bodyPr>
          <a:lstStyle/>
          <a:p>
            <a:r>
              <a:rPr lang="en-US" sz="2400" dirty="0" smtClean="0">
                <a:solidFill>
                  <a:schemeClr val="bg2"/>
                </a:solidFill>
              </a:rPr>
              <a:t>Prisons and jails are enclosed environments, where individuals dwell in close proximity. Incarcerated persons sleep in close quarters, eat together, recreate in small spaces. Staff are close by. Both those incarcerated and those who watch over them are at risk for airborne infections. </a:t>
            </a:r>
          </a:p>
          <a:p>
            <a:r>
              <a:rPr lang="en-US" sz="2400" dirty="0" smtClean="0"/>
              <a:t>A prison and jail is a self-contained environment. </a:t>
            </a:r>
          </a:p>
          <a:p>
            <a:pPr lvl="5"/>
            <a:r>
              <a:rPr lang="en-US" sz="2400" dirty="0" smtClean="0"/>
              <a:t>Some make an analogy with a cruise ship.</a:t>
            </a:r>
          </a:p>
          <a:p>
            <a:pPr lvl="5"/>
            <a:r>
              <a:rPr lang="en-US" sz="2400" dirty="0" smtClean="0"/>
              <a:t>Cautionary tale #1: think of the spread of COVID-19 on the Diamond Princess Cruise Ship, January 2020. </a:t>
            </a:r>
          </a:p>
          <a:p>
            <a:pPr lvl="5"/>
            <a:endParaRPr lang="en-US" sz="2400" dirty="0"/>
          </a:p>
          <a:p>
            <a:pPr lvl="5"/>
            <a:r>
              <a:rPr lang="en-US" sz="2400" dirty="0" smtClean="0"/>
              <a:t>Cautionary tale #2:  Hundreds of cases</a:t>
            </a:r>
          </a:p>
          <a:p>
            <a:pPr marL="2286000" lvl="5" indent="0">
              <a:buNone/>
            </a:pPr>
            <a:r>
              <a:rPr lang="en-US" sz="2400" dirty="0"/>
              <a:t> </a:t>
            </a:r>
            <a:r>
              <a:rPr lang="en-US" sz="2400" dirty="0" smtClean="0"/>
              <a:t>   diagnosed in Chinese prisons. </a:t>
            </a:r>
          </a:p>
          <a:p>
            <a:pPr lvl="1"/>
            <a:endParaRPr lang="en-US" dirty="0"/>
          </a:p>
        </p:txBody>
      </p:sp>
      <p:pic>
        <p:nvPicPr>
          <p:cNvPr id="8" name="Picture 7"/>
          <p:cNvPicPr>
            <a:picLocks noChangeAspect="1"/>
          </p:cNvPicPr>
          <p:nvPr/>
        </p:nvPicPr>
        <p:blipFill>
          <a:blip r:embed="rId2"/>
          <a:stretch>
            <a:fillRect/>
          </a:stretch>
        </p:blipFill>
        <p:spPr>
          <a:xfrm>
            <a:off x="8756874" y="3062566"/>
            <a:ext cx="2267683" cy="1276333"/>
          </a:xfrm>
          <a:prstGeom prst="rect">
            <a:avLst/>
          </a:prstGeom>
        </p:spPr>
      </p:pic>
      <p:pic>
        <p:nvPicPr>
          <p:cNvPr id="9" name="Picture 8"/>
          <p:cNvPicPr>
            <a:picLocks noChangeAspect="1"/>
          </p:cNvPicPr>
          <p:nvPr/>
        </p:nvPicPr>
        <p:blipFill>
          <a:blip r:embed="rId3"/>
          <a:stretch>
            <a:fillRect/>
          </a:stretch>
        </p:blipFill>
        <p:spPr>
          <a:xfrm>
            <a:off x="8756874" y="4955556"/>
            <a:ext cx="2267683" cy="1511789"/>
          </a:xfrm>
          <a:prstGeom prst="rect">
            <a:avLst/>
          </a:prstGeom>
        </p:spPr>
      </p:pic>
      <p:sp>
        <p:nvSpPr>
          <p:cNvPr id="10" name="TextBox 9"/>
          <p:cNvSpPr txBox="1"/>
          <p:nvPr/>
        </p:nvSpPr>
        <p:spPr>
          <a:xfrm rot="16200000">
            <a:off x="8054438" y="3636463"/>
            <a:ext cx="1143262" cy="261610"/>
          </a:xfrm>
          <a:prstGeom prst="rect">
            <a:avLst/>
          </a:prstGeom>
          <a:noFill/>
        </p:spPr>
        <p:txBody>
          <a:bodyPr wrap="none" rtlCol="0">
            <a:spAutoFit/>
          </a:bodyPr>
          <a:lstStyle/>
          <a:p>
            <a:r>
              <a:rPr lang="en-US" sz="1100" dirty="0" smtClean="0"/>
              <a:t>Photo: Fox News</a:t>
            </a:r>
            <a:endParaRPr lang="en-US" sz="1100" dirty="0"/>
          </a:p>
        </p:txBody>
      </p:sp>
      <p:sp>
        <p:nvSpPr>
          <p:cNvPr id="12" name="TextBox 11"/>
          <p:cNvSpPr txBox="1"/>
          <p:nvPr/>
        </p:nvSpPr>
        <p:spPr>
          <a:xfrm rot="16200000">
            <a:off x="7757442" y="5621116"/>
            <a:ext cx="1435289" cy="430887"/>
          </a:xfrm>
          <a:prstGeom prst="rect">
            <a:avLst/>
          </a:prstGeom>
          <a:noFill/>
        </p:spPr>
        <p:txBody>
          <a:bodyPr wrap="square" rtlCol="0">
            <a:spAutoFit/>
          </a:bodyPr>
          <a:lstStyle/>
          <a:p>
            <a:r>
              <a:rPr lang="en-US" sz="1100" dirty="0" smtClean="0"/>
              <a:t>Photo: S. China Post, from Weibo</a:t>
            </a:r>
            <a:endParaRPr lang="en-US" sz="1100" dirty="0"/>
          </a:p>
        </p:txBody>
      </p:sp>
      <p:pic>
        <p:nvPicPr>
          <p:cNvPr id="11" name="Picture 10"/>
          <p:cNvPicPr>
            <a:picLocks noChangeAspect="1"/>
          </p:cNvPicPr>
          <p:nvPr/>
        </p:nvPicPr>
        <p:blipFill rotWithShape="1">
          <a:blip r:embed="rId4"/>
          <a:srcRect r="5866"/>
          <a:stretch/>
        </p:blipFill>
        <p:spPr>
          <a:xfrm>
            <a:off x="1" y="4059693"/>
            <a:ext cx="2743200" cy="2798307"/>
          </a:xfrm>
          <a:prstGeom prst="rect">
            <a:avLst/>
          </a:prstGeom>
        </p:spPr>
      </p:pic>
    </p:spTree>
    <p:extLst>
      <p:ext uri="{BB962C8B-B14F-4D97-AF65-F5344CB8AC3E}">
        <p14:creationId xmlns:p14="http://schemas.microsoft.com/office/powerpoint/2010/main" val="462240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Resources:</a:t>
            </a:r>
            <a:endParaRPr lang="en-US" sz="2800" dirty="0"/>
          </a:p>
        </p:txBody>
      </p:sp>
      <p:sp>
        <p:nvSpPr>
          <p:cNvPr id="3" name="Content Placeholder 2"/>
          <p:cNvSpPr>
            <a:spLocks noGrp="1"/>
          </p:cNvSpPr>
          <p:nvPr>
            <p:ph idx="1"/>
          </p:nvPr>
        </p:nvSpPr>
        <p:spPr>
          <a:xfrm>
            <a:off x="915837" y="1525064"/>
            <a:ext cx="11067615" cy="5041814"/>
          </a:xfrm>
        </p:spPr>
        <p:txBody>
          <a:bodyPr>
            <a:normAutofit fontScale="92500" lnSpcReduction="10000"/>
          </a:bodyPr>
          <a:lstStyle/>
          <a:p>
            <a:r>
              <a:rPr lang="en-US" dirty="0" smtClean="0">
                <a:hlinkClick r:id="rId2"/>
              </a:rPr>
              <a:t>https://www.cdc.gov/coronavirus/2019-ncov/index.html</a:t>
            </a:r>
            <a:endParaRPr lang="en-US" dirty="0" smtClean="0"/>
          </a:p>
          <a:p>
            <a:pPr marL="0" indent="0">
              <a:buNone/>
            </a:pPr>
            <a:r>
              <a:rPr lang="en-US" dirty="0"/>
              <a:t>Many correctional systems have developed pandemic flu plans. </a:t>
            </a:r>
            <a:r>
              <a:rPr lang="en-US" dirty="0" smtClean="0"/>
              <a:t>These </a:t>
            </a:r>
            <a:r>
              <a:rPr lang="en-US" dirty="0"/>
              <a:t>plans can be readily adapted to COVID-19 and readapted as we learn more about this new pathogen, e.g. incubation period, transmission, and morbidity factors. The BOP plan is available </a:t>
            </a:r>
            <a:r>
              <a:rPr lang="en-US" dirty="0" smtClean="0"/>
              <a:t>online:</a:t>
            </a:r>
          </a:p>
          <a:p>
            <a:r>
              <a:rPr lang="en-US" dirty="0">
                <a:hlinkClick r:id="rId3"/>
              </a:rPr>
              <a:t>https://</a:t>
            </a:r>
            <a:r>
              <a:rPr lang="en-US" dirty="0" smtClean="0">
                <a:hlinkClick r:id="rId3"/>
              </a:rPr>
              <a:t>www.bop.gov/resources/pdfs/seasonal_influenza_guidance.pdf</a:t>
            </a:r>
            <a:r>
              <a:rPr lang="en-US" dirty="0" smtClean="0"/>
              <a:t> </a:t>
            </a:r>
            <a:endParaRPr lang="en-US" dirty="0"/>
          </a:p>
          <a:p>
            <a:endParaRPr lang="en-US" dirty="0" smtClean="0"/>
          </a:p>
          <a:p>
            <a:endParaRPr lang="en-US" dirty="0"/>
          </a:p>
          <a:p>
            <a:pPr lvl="5"/>
            <a:r>
              <a:rPr lang="en-US" sz="2400" dirty="0" smtClean="0"/>
              <a:t>Questions? </a:t>
            </a:r>
            <a:r>
              <a:rPr lang="en-US" sz="2400" dirty="0" smtClean="0">
                <a:hlinkClick r:id="rId4"/>
              </a:rPr>
              <a:t>Aspauld@emory.edu</a:t>
            </a:r>
            <a:endParaRPr lang="en-US" sz="2400" dirty="0"/>
          </a:p>
          <a:p>
            <a:pPr lvl="5"/>
            <a:r>
              <a:rPr lang="en-US" sz="2400" dirty="0" smtClean="0"/>
              <a:t>Emory Center for the Health of Incarcerated Persons, Atlanta GA</a:t>
            </a:r>
          </a:p>
          <a:p>
            <a:pPr lvl="5"/>
            <a:endParaRPr lang="en-US" sz="2400" dirty="0"/>
          </a:p>
          <a:p>
            <a:pPr marL="2286000" lvl="5" indent="0">
              <a:buNone/>
            </a:pPr>
            <a:r>
              <a:rPr lang="en-US" sz="2400" dirty="0" smtClean="0"/>
              <a:t>Acknowledgments: I am grateful for constructive criticism from Allison Chamberlain, Newton </a:t>
            </a:r>
            <a:r>
              <a:rPr lang="en-US" sz="2400" dirty="0"/>
              <a:t>Kendig, Ank </a:t>
            </a:r>
            <a:r>
              <a:rPr lang="en-US" sz="2400" dirty="0" smtClean="0"/>
              <a:t>Nijhawan, Dianne Rechtine, Marc </a:t>
            </a:r>
            <a:r>
              <a:rPr lang="en-US" sz="2400" dirty="0"/>
              <a:t>Stern</a:t>
            </a:r>
            <a:r>
              <a:rPr lang="en-US" sz="2400" dirty="0" smtClean="0"/>
              <a:t>, and countless colleagues who </a:t>
            </a:r>
            <a:r>
              <a:rPr lang="en-US" sz="2400" smtClean="0"/>
              <a:t>are federal/state </a:t>
            </a:r>
            <a:r>
              <a:rPr lang="en-US" sz="2400" dirty="0" smtClean="0"/>
              <a:t>employees.</a:t>
            </a:r>
          </a:p>
        </p:txBody>
      </p:sp>
      <p:sp>
        <p:nvSpPr>
          <p:cNvPr id="4" name="Date Placeholder 3"/>
          <p:cNvSpPr>
            <a:spLocks noGrp="1"/>
          </p:cNvSpPr>
          <p:nvPr>
            <p:ph type="dt" sz="half" idx="10"/>
          </p:nvPr>
        </p:nvSpPr>
        <p:spPr>
          <a:xfrm>
            <a:off x="5746630" y="6566878"/>
            <a:ext cx="2743200" cy="365125"/>
          </a:xfrm>
        </p:spPr>
        <p:txBody>
          <a:bodyPr/>
          <a:lstStyle/>
          <a:p>
            <a:r>
              <a:rPr lang="en-US" dirty="0" smtClean="0"/>
              <a:t>3/4/2020</a:t>
            </a:r>
            <a:endParaRPr lang="en-US" dirty="0"/>
          </a:p>
        </p:txBody>
      </p:sp>
    </p:spTree>
    <p:extLst>
      <p:ext uri="{BB962C8B-B14F-4D97-AF65-F5344CB8AC3E}">
        <p14:creationId xmlns:p14="http://schemas.microsoft.com/office/powerpoint/2010/main" val="2171656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693393" y="1690688"/>
            <a:ext cx="8915400" cy="4234543"/>
          </a:xfrm>
        </p:spPr>
        <p:txBody>
          <a:bodyPr>
            <a:normAutofit/>
          </a:bodyPr>
          <a:lstStyle/>
          <a:p>
            <a:r>
              <a:rPr lang="en-US" sz="2800" dirty="0" smtClean="0"/>
              <a:t>COVID-19 Overview for a Congregate Environment</a:t>
            </a:r>
          </a:p>
          <a:p>
            <a:pPr lvl="1"/>
            <a:r>
              <a:rPr lang="en-US" sz="2000" dirty="0" smtClean="0"/>
              <a:t>Spread</a:t>
            </a:r>
          </a:p>
          <a:p>
            <a:pPr lvl="1"/>
            <a:r>
              <a:rPr lang="en-US" sz="2000" dirty="0" smtClean="0"/>
              <a:t>Symptoms &amp; Diagnosis</a:t>
            </a:r>
          </a:p>
          <a:p>
            <a:pPr lvl="1"/>
            <a:r>
              <a:rPr lang="en-US" sz="2000" dirty="0" smtClean="0"/>
              <a:t>Treatment</a:t>
            </a:r>
          </a:p>
          <a:p>
            <a:pPr lvl="1"/>
            <a:r>
              <a:rPr lang="en-US" sz="2000" dirty="0" smtClean="0"/>
              <a:t>Adverse Outcomes</a:t>
            </a:r>
          </a:p>
          <a:p>
            <a:pPr lvl="1"/>
            <a:r>
              <a:rPr lang="en-US" sz="2000" dirty="0" smtClean="0"/>
              <a:t>Prevention</a:t>
            </a:r>
          </a:p>
          <a:p>
            <a:r>
              <a:rPr lang="en-US" sz="2800" dirty="0" smtClean="0"/>
              <a:t>Implications for Correctional Healthcare</a:t>
            </a:r>
          </a:p>
          <a:p>
            <a:pPr lvl="1"/>
            <a:r>
              <a:rPr lang="en-US" sz="2200" dirty="0" smtClean="0"/>
              <a:t>Overview</a:t>
            </a:r>
          </a:p>
          <a:p>
            <a:pPr lvl="1"/>
            <a:r>
              <a:rPr lang="en-US" sz="2200" dirty="0" smtClean="0"/>
              <a:t>Correctional Facility Case Examples</a:t>
            </a:r>
          </a:p>
          <a:p>
            <a:pPr lvl="2"/>
            <a:r>
              <a:rPr lang="en-US" sz="1800" dirty="0" smtClean="0"/>
              <a:t>Coordination</a:t>
            </a:r>
          </a:p>
          <a:p>
            <a:pPr lvl="2"/>
            <a:r>
              <a:rPr lang="en-US" sz="1800" dirty="0" smtClean="0"/>
              <a:t>A Cautionary Tale</a:t>
            </a:r>
          </a:p>
          <a:p>
            <a:pPr marL="457200" lvl="1" indent="0">
              <a:buNone/>
            </a:pPr>
            <a:endParaRPr lang="en-US" dirty="0"/>
          </a:p>
        </p:txBody>
      </p:sp>
      <p:pic>
        <p:nvPicPr>
          <p:cNvPr id="4" name="Picture 3"/>
          <p:cNvPicPr>
            <a:picLocks noChangeAspect="1"/>
          </p:cNvPicPr>
          <p:nvPr/>
        </p:nvPicPr>
        <p:blipFill>
          <a:blip r:embed="rId2"/>
          <a:stretch>
            <a:fillRect/>
          </a:stretch>
        </p:blipFill>
        <p:spPr>
          <a:xfrm>
            <a:off x="0" y="4059693"/>
            <a:ext cx="2914141" cy="2798307"/>
          </a:xfrm>
          <a:prstGeom prst="rect">
            <a:avLst/>
          </a:prstGeom>
        </p:spPr>
      </p:pic>
    </p:spTree>
    <p:extLst>
      <p:ext uri="{BB962C8B-B14F-4D97-AF65-F5344CB8AC3E}">
        <p14:creationId xmlns:p14="http://schemas.microsoft.com/office/powerpoint/2010/main" val="1516289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Overview: Spread</a:t>
            </a:r>
            <a:endParaRPr lang="en-US" dirty="0"/>
          </a:p>
        </p:txBody>
      </p:sp>
      <p:sp>
        <p:nvSpPr>
          <p:cNvPr id="3" name="Content Placeholder 2"/>
          <p:cNvSpPr>
            <a:spLocks noGrp="1"/>
          </p:cNvSpPr>
          <p:nvPr>
            <p:ph idx="1"/>
          </p:nvPr>
        </p:nvSpPr>
        <p:spPr>
          <a:xfrm>
            <a:off x="0" y="1472041"/>
            <a:ext cx="12027877" cy="2723864"/>
          </a:xfrm>
        </p:spPr>
        <p:txBody>
          <a:bodyPr>
            <a:normAutofit fontScale="92500" lnSpcReduction="10000"/>
          </a:bodyPr>
          <a:lstStyle/>
          <a:p>
            <a:r>
              <a:rPr lang="en-US" sz="2800" dirty="0" smtClean="0"/>
              <a:t>COVID-19 is a viral disease </a:t>
            </a:r>
          </a:p>
          <a:p>
            <a:pPr lvl="1"/>
            <a:r>
              <a:rPr lang="en-US" sz="2200" i="1" dirty="0" smtClean="0"/>
              <a:t>The virus’ official name is “SARS-CoV-2”; COVID-19 is the name of the disease</a:t>
            </a:r>
            <a:endParaRPr lang="en-US" sz="3500" i="1" dirty="0" smtClean="0"/>
          </a:p>
          <a:p>
            <a:r>
              <a:rPr lang="en-US" sz="2800" dirty="0" smtClean="0"/>
              <a:t>Transmission</a:t>
            </a:r>
            <a:r>
              <a:rPr lang="en-US" dirty="0" smtClean="0"/>
              <a:t> </a:t>
            </a:r>
          </a:p>
          <a:p>
            <a:pPr lvl="1"/>
            <a:r>
              <a:rPr lang="en-US" dirty="0" smtClean="0"/>
              <a:t>The </a:t>
            </a:r>
            <a:r>
              <a:rPr lang="en-US" dirty="0"/>
              <a:t>virus is thought to spread mainly from person-to-person.</a:t>
            </a:r>
          </a:p>
          <a:p>
            <a:pPr lvl="1"/>
            <a:r>
              <a:rPr lang="en-US" dirty="0"/>
              <a:t>Between people who are in close contact with one another (within about 6 feet)</a:t>
            </a:r>
          </a:p>
          <a:p>
            <a:pPr lvl="1"/>
            <a:r>
              <a:rPr lang="en-US" dirty="0"/>
              <a:t>Via respiratory droplets produced when an infected person coughs or sneezes.</a:t>
            </a:r>
          </a:p>
          <a:p>
            <a:pPr lvl="1"/>
            <a:r>
              <a:rPr lang="en-US" dirty="0" smtClean="0"/>
              <a:t>Droplets can </a:t>
            </a:r>
            <a:r>
              <a:rPr lang="en-US" dirty="0"/>
              <a:t>land in </a:t>
            </a:r>
            <a:r>
              <a:rPr lang="en-US" dirty="0" smtClean="0"/>
              <a:t>mouths </a:t>
            </a:r>
            <a:r>
              <a:rPr lang="en-US" dirty="0"/>
              <a:t>or noses of people </a:t>
            </a:r>
            <a:r>
              <a:rPr lang="en-US" dirty="0" smtClean="0"/>
              <a:t>nearby </a:t>
            </a:r>
            <a:r>
              <a:rPr lang="en-US" dirty="0"/>
              <a:t>or possibly be inhaled into </a:t>
            </a:r>
            <a:r>
              <a:rPr lang="en-US" dirty="0" smtClean="0"/>
              <a:t>lungs.</a:t>
            </a:r>
            <a:endParaRPr lang="en-US" dirty="0"/>
          </a:p>
        </p:txBody>
      </p:sp>
      <p:sp>
        <p:nvSpPr>
          <p:cNvPr id="8" name="Content Placeholder 2"/>
          <p:cNvSpPr txBox="1">
            <a:spLocks/>
          </p:cNvSpPr>
          <p:nvPr/>
        </p:nvSpPr>
        <p:spPr>
          <a:xfrm>
            <a:off x="2910140" y="4021662"/>
            <a:ext cx="12758468" cy="2723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chemeClr val="bg2"/>
                </a:solidFill>
              </a:rPr>
              <a:t>May spread from inanimate objects that have virus on them, </a:t>
            </a:r>
          </a:p>
          <a:p>
            <a:pPr marL="0" indent="0">
              <a:buNone/>
            </a:pPr>
            <a:r>
              <a:rPr lang="en-US" sz="2400" dirty="0">
                <a:solidFill>
                  <a:schemeClr val="bg2"/>
                </a:solidFill>
              </a:rPr>
              <a:t> </a:t>
            </a:r>
            <a:r>
              <a:rPr lang="en-US" sz="2400" dirty="0" smtClean="0">
                <a:solidFill>
                  <a:schemeClr val="bg2"/>
                </a:solidFill>
              </a:rPr>
              <a:t>        but this is not the main way it spreads. </a:t>
            </a:r>
          </a:p>
          <a:p>
            <a:r>
              <a:rPr lang="en-US" sz="2400" dirty="0">
                <a:solidFill>
                  <a:schemeClr val="bg2"/>
                </a:solidFill>
              </a:rPr>
              <a:t>People are thought to be most contagious when they are </a:t>
            </a:r>
            <a:r>
              <a:rPr lang="en-US" sz="2400" dirty="0" smtClean="0">
                <a:solidFill>
                  <a:schemeClr val="bg2"/>
                </a:solidFill>
              </a:rPr>
              <a:t>the sickest.</a:t>
            </a:r>
            <a:endParaRPr lang="en-US" sz="2400" dirty="0">
              <a:solidFill>
                <a:schemeClr val="bg2"/>
              </a:solidFill>
            </a:endParaRPr>
          </a:p>
          <a:p>
            <a:r>
              <a:rPr lang="en-US" sz="2400" dirty="0">
                <a:solidFill>
                  <a:schemeClr val="bg2"/>
                </a:solidFill>
              </a:rPr>
              <a:t>Some spread might be possible before people show </a:t>
            </a:r>
            <a:r>
              <a:rPr lang="en-US" sz="2400" dirty="0" smtClean="0">
                <a:solidFill>
                  <a:schemeClr val="bg2"/>
                </a:solidFill>
              </a:rPr>
              <a:t>symptoms, </a:t>
            </a:r>
          </a:p>
          <a:p>
            <a:pPr marL="0" indent="0">
              <a:buNone/>
            </a:pPr>
            <a:r>
              <a:rPr lang="en-US" sz="2400" dirty="0">
                <a:solidFill>
                  <a:schemeClr val="bg2"/>
                </a:solidFill>
              </a:rPr>
              <a:t>	</a:t>
            </a:r>
            <a:r>
              <a:rPr lang="en-US" sz="2400" dirty="0" smtClean="0">
                <a:solidFill>
                  <a:schemeClr val="bg2"/>
                </a:solidFill>
              </a:rPr>
              <a:t>but this is not the main way it spreads. </a:t>
            </a:r>
          </a:p>
          <a:p>
            <a:pPr marL="0" indent="0">
              <a:buNone/>
            </a:pPr>
            <a:endParaRPr lang="en-US" dirty="0"/>
          </a:p>
          <a:p>
            <a:endParaRPr lang="en-US" dirty="0" smtClean="0"/>
          </a:p>
        </p:txBody>
      </p:sp>
      <p:pic>
        <p:nvPicPr>
          <p:cNvPr id="4" name="Picture 3"/>
          <p:cNvPicPr>
            <a:picLocks noChangeAspect="1"/>
          </p:cNvPicPr>
          <p:nvPr/>
        </p:nvPicPr>
        <p:blipFill>
          <a:blip r:embed="rId2"/>
          <a:stretch>
            <a:fillRect/>
          </a:stretch>
        </p:blipFill>
        <p:spPr>
          <a:xfrm>
            <a:off x="8871804" y="842963"/>
            <a:ext cx="2695575" cy="1695450"/>
          </a:xfrm>
          <a:prstGeom prst="rect">
            <a:avLst/>
          </a:prstGeom>
        </p:spPr>
      </p:pic>
      <p:pic>
        <p:nvPicPr>
          <p:cNvPr id="9" name="Picture 8"/>
          <p:cNvPicPr>
            <a:picLocks noChangeAspect="1"/>
          </p:cNvPicPr>
          <p:nvPr/>
        </p:nvPicPr>
        <p:blipFill>
          <a:blip r:embed="rId3"/>
          <a:stretch>
            <a:fillRect/>
          </a:stretch>
        </p:blipFill>
        <p:spPr>
          <a:xfrm>
            <a:off x="0" y="4059693"/>
            <a:ext cx="2914141" cy="2798307"/>
          </a:xfrm>
          <a:prstGeom prst="rect">
            <a:avLst/>
          </a:prstGeom>
        </p:spPr>
      </p:pic>
    </p:spTree>
    <p:extLst>
      <p:ext uri="{BB962C8B-B14F-4D97-AF65-F5344CB8AC3E}">
        <p14:creationId xmlns:p14="http://schemas.microsoft.com/office/powerpoint/2010/main" val="1224170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Overview: Spread</a:t>
            </a:r>
            <a:endParaRPr lang="en-US" dirty="0"/>
          </a:p>
        </p:txBody>
      </p:sp>
      <p:sp>
        <p:nvSpPr>
          <p:cNvPr id="3" name="Content Placeholder 2"/>
          <p:cNvSpPr>
            <a:spLocks noGrp="1"/>
          </p:cNvSpPr>
          <p:nvPr>
            <p:ph idx="1"/>
          </p:nvPr>
        </p:nvSpPr>
        <p:spPr>
          <a:xfrm>
            <a:off x="0" y="1472041"/>
            <a:ext cx="12027877" cy="2723864"/>
          </a:xfrm>
        </p:spPr>
        <p:txBody>
          <a:bodyPr>
            <a:normAutofit fontScale="92500" lnSpcReduction="10000"/>
          </a:bodyPr>
          <a:lstStyle/>
          <a:p>
            <a:r>
              <a:rPr lang="en-US" sz="2800" dirty="0" smtClean="0"/>
              <a:t>COVID-19 is a viral disease </a:t>
            </a:r>
          </a:p>
          <a:p>
            <a:pPr lvl="1"/>
            <a:r>
              <a:rPr lang="en-US" sz="2200" i="1" dirty="0" smtClean="0"/>
              <a:t>The virus’ official name is “SARS-CoV-2”; COVID-19 is the name of the disease</a:t>
            </a:r>
            <a:endParaRPr lang="en-US" sz="3500" i="1" dirty="0" smtClean="0"/>
          </a:p>
          <a:p>
            <a:r>
              <a:rPr lang="en-US" sz="2800" dirty="0" smtClean="0"/>
              <a:t>Transmission</a:t>
            </a:r>
            <a:r>
              <a:rPr lang="en-US" dirty="0" smtClean="0"/>
              <a:t> </a:t>
            </a:r>
          </a:p>
          <a:p>
            <a:pPr lvl="1"/>
            <a:r>
              <a:rPr lang="en-US" dirty="0" smtClean="0">
                <a:solidFill>
                  <a:schemeClr val="bg2"/>
                </a:solidFill>
              </a:rPr>
              <a:t>The </a:t>
            </a:r>
            <a:r>
              <a:rPr lang="en-US" dirty="0">
                <a:solidFill>
                  <a:schemeClr val="bg2"/>
                </a:solidFill>
              </a:rPr>
              <a:t>virus is thought to spread mainly from person-to-person.</a:t>
            </a:r>
          </a:p>
          <a:p>
            <a:pPr lvl="1"/>
            <a:r>
              <a:rPr lang="en-US" dirty="0">
                <a:solidFill>
                  <a:schemeClr val="bg2"/>
                </a:solidFill>
              </a:rPr>
              <a:t>Between people who are in close contact with one another (within about 6 feet)</a:t>
            </a:r>
          </a:p>
          <a:p>
            <a:pPr lvl="1"/>
            <a:r>
              <a:rPr lang="en-US" dirty="0">
                <a:solidFill>
                  <a:schemeClr val="bg2"/>
                </a:solidFill>
              </a:rPr>
              <a:t>Via respiratory droplets produced when an infected person coughs or sneezes.</a:t>
            </a:r>
          </a:p>
          <a:p>
            <a:pPr lvl="1"/>
            <a:r>
              <a:rPr lang="en-US" dirty="0" smtClean="0">
                <a:solidFill>
                  <a:schemeClr val="bg2"/>
                </a:solidFill>
              </a:rPr>
              <a:t>Droplets can </a:t>
            </a:r>
            <a:r>
              <a:rPr lang="en-US" dirty="0">
                <a:solidFill>
                  <a:schemeClr val="bg2"/>
                </a:solidFill>
              </a:rPr>
              <a:t>land in </a:t>
            </a:r>
            <a:r>
              <a:rPr lang="en-US" dirty="0" smtClean="0">
                <a:solidFill>
                  <a:schemeClr val="bg2"/>
                </a:solidFill>
              </a:rPr>
              <a:t>mouths </a:t>
            </a:r>
            <a:r>
              <a:rPr lang="en-US" dirty="0">
                <a:solidFill>
                  <a:schemeClr val="bg2"/>
                </a:solidFill>
              </a:rPr>
              <a:t>or noses of people </a:t>
            </a:r>
            <a:r>
              <a:rPr lang="en-US" dirty="0" smtClean="0">
                <a:solidFill>
                  <a:schemeClr val="bg2"/>
                </a:solidFill>
              </a:rPr>
              <a:t>nearby </a:t>
            </a:r>
            <a:r>
              <a:rPr lang="en-US" dirty="0">
                <a:solidFill>
                  <a:schemeClr val="bg2"/>
                </a:solidFill>
              </a:rPr>
              <a:t>or possibly be inhaled into </a:t>
            </a:r>
            <a:r>
              <a:rPr lang="en-US" dirty="0" smtClean="0">
                <a:solidFill>
                  <a:schemeClr val="bg2"/>
                </a:solidFill>
              </a:rPr>
              <a:t>lungs.</a:t>
            </a:r>
            <a:endParaRPr lang="en-US" dirty="0">
              <a:solidFill>
                <a:schemeClr val="bg2"/>
              </a:solidFill>
            </a:endParaRPr>
          </a:p>
        </p:txBody>
      </p:sp>
      <p:sp>
        <p:nvSpPr>
          <p:cNvPr id="8" name="Content Placeholder 2"/>
          <p:cNvSpPr txBox="1">
            <a:spLocks/>
          </p:cNvSpPr>
          <p:nvPr/>
        </p:nvSpPr>
        <p:spPr>
          <a:xfrm>
            <a:off x="2910140" y="4021662"/>
            <a:ext cx="12758468" cy="2723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May spread from inanimate objects that have virus on them, </a:t>
            </a:r>
          </a:p>
          <a:p>
            <a:pPr marL="0" indent="0">
              <a:buNone/>
            </a:pPr>
            <a:r>
              <a:rPr lang="en-US" sz="2400" dirty="0"/>
              <a:t> </a:t>
            </a:r>
            <a:r>
              <a:rPr lang="en-US" sz="2400" dirty="0" smtClean="0"/>
              <a:t>        but this is not the main way it spreads. </a:t>
            </a:r>
          </a:p>
          <a:p>
            <a:r>
              <a:rPr lang="en-US" sz="2400" dirty="0"/>
              <a:t>People are thought to be most contagious when they are </a:t>
            </a:r>
            <a:r>
              <a:rPr lang="en-US" sz="2400" dirty="0" smtClean="0"/>
              <a:t>the sickest.</a:t>
            </a:r>
            <a:endParaRPr lang="en-US" sz="2400" dirty="0"/>
          </a:p>
          <a:p>
            <a:r>
              <a:rPr lang="en-US" sz="2400" dirty="0"/>
              <a:t>Some spread might be possible before people show </a:t>
            </a:r>
            <a:r>
              <a:rPr lang="en-US" sz="2400" dirty="0" smtClean="0"/>
              <a:t>symptoms, </a:t>
            </a:r>
          </a:p>
          <a:p>
            <a:pPr marL="0" indent="0">
              <a:buNone/>
            </a:pPr>
            <a:r>
              <a:rPr lang="en-US" sz="2400" dirty="0"/>
              <a:t>	</a:t>
            </a:r>
            <a:r>
              <a:rPr lang="en-US" sz="2400" dirty="0" smtClean="0"/>
              <a:t>but this is not the main way it spreads. </a:t>
            </a:r>
          </a:p>
          <a:p>
            <a:pPr marL="0" indent="0">
              <a:buNone/>
            </a:pPr>
            <a:endParaRPr lang="en-US" dirty="0"/>
          </a:p>
          <a:p>
            <a:endParaRPr lang="en-US" dirty="0" smtClean="0"/>
          </a:p>
        </p:txBody>
      </p:sp>
      <p:pic>
        <p:nvPicPr>
          <p:cNvPr id="4" name="Picture 3"/>
          <p:cNvPicPr>
            <a:picLocks noChangeAspect="1"/>
          </p:cNvPicPr>
          <p:nvPr/>
        </p:nvPicPr>
        <p:blipFill>
          <a:blip r:embed="rId2"/>
          <a:stretch>
            <a:fillRect/>
          </a:stretch>
        </p:blipFill>
        <p:spPr>
          <a:xfrm>
            <a:off x="8871804" y="842963"/>
            <a:ext cx="2695575" cy="1695450"/>
          </a:xfrm>
          <a:prstGeom prst="rect">
            <a:avLst/>
          </a:prstGeom>
        </p:spPr>
      </p:pic>
      <p:pic>
        <p:nvPicPr>
          <p:cNvPr id="9" name="Picture 8"/>
          <p:cNvPicPr>
            <a:picLocks noChangeAspect="1"/>
          </p:cNvPicPr>
          <p:nvPr/>
        </p:nvPicPr>
        <p:blipFill>
          <a:blip r:embed="rId3"/>
          <a:stretch>
            <a:fillRect/>
          </a:stretch>
        </p:blipFill>
        <p:spPr>
          <a:xfrm>
            <a:off x="0" y="4059693"/>
            <a:ext cx="2914141" cy="2798307"/>
          </a:xfrm>
          <a:prstGeom prst="rect">
            <a:avLst/>
          </a:prstGeom>
        </p:spPr>
      </p:pic>
    </p:spTree>
    <p:extLst>
      <p:ext uri="{BB962C8B-B14F-4D97-AF65-F5344CB8AC3E}">
        <p14:creationId xmlns:p14="http://schemas.microsoft.com/office/powerpoint/2010/main" val="196586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4059693"/>
            <a:ext cx="2914141" cy="2798307"/>
          </a:xfrm>
          <a:prstGeom prst="rect">
            <a:avLst/>
          </a:prstGeom>
        </p:spPr>
      </p:pic>
      <p:sp>
        <p:nvSpPr>
          <p:cNvPr id="4" name="Title 1"/>
          <p:cNvSpPr>
            <a:spLocks noGrp="1"/>
          </p:cNvSpPr>
          <p:nvPr>
            <p:ph type="title"/>
          </p:nvPr>
        </p:nvSpPr>
        <p:spPr>
          <a:xfrm>
            <a:off x="2378290" y="448955"/>
            <a:ext cx="8911687" cy="778266"/>
          </a:xfrm>
        </p:spPr>
        <p:txBody>
          <a:bodyPr/>
          <a:lstStyle/>
          <a:p>
            <a:r>
              <a:rPr lang="en-US" dirty="0" smtClean="0"/>
              <a:t>COVID-19 Overview: Spread</a:t>
            </a:r>
            <a:endParaRPr lang="en-US" dirty="0"/>
          </a:p>
        </p:txBody>
      </p:sp>
      <p:sp>
        <p:nvSpPr>
          <p:cNvPr id="9" name="Content Placeholder 2"/>
          <p:cNvSpPr>
            <a:spLocks noGrp="1"/>
          </p:cNvSpPr>
          <p:nvPr>
            <p:ph idx="1"/>
          </p:nvPr>
        </p:nvSpPr>
        <p:spPr>
          <a:xfrm>
            <a:off x="605287" y="1674796"/>
            <a:ext cx="11506200" cy="4985886"/>
          </a:xfrm>
        </p:spPr>
        <p:txBody>
          <a:bodyPr>
            <a:normAutofit/>
          </a:bodyPr>
          <a:lstStyle/>
          <a:p>
            <a:pPr marL="0" indent="0">
              <a:buNone/>
            </a:pPr>
            <a:r>
              <a:rPr lang="en-US" sz="2800" dirty="0" smtClean="0"/>
              <a:t>Travel-associated cases: Not the whole picture</a:t>
            </a:r>
          </a:p>
          <a:p>
            <a:r>
              <a:rPr lang="en-US" dirty="0" smtClean="0"/>
              <a:t>As of February 2020, most cases are associated with persons who have been in the areas of the world that are hardest-hit:</a:t>
            </a:r>
          </a:p>
          <a:p>
            <a:pPr lvl="1"/>
            <a:r>
              <a:rPr lang="en-US" dirty="0" smtClean="0"/>
              <a:t>The first cases were in the </a:t>
            </a:r>
            <a:r>
              <a:rPr lang="en-US" dirty="0"/>
              <a:t>Hubei province and other parts of </a:t>
            </a:r>
            <a:r>
              <a:rPr lang="en-US" dirty="0" smtClean="0"/>
              <a:t>China, but it has now spread.  </a:t>
            </a:r>
            <a:r>
              <a:rPr lang="en-US" sz="2400" dirty="0" smtClean="0"/>
              <a:t>Locally-acquired cases are also spreading in many countries.</a:t>
            </a:r>
          </a:p>
          <a:p>
            <a:pPr lvl="5"/>
            <a:endParaRPr lang="en-US" sz="2400" dirty="0"/>
          </a:p>
          <a:p>
            <a:pPr lvl="5"/>
            <a:endParaRPr lang="en-US" sz="2400" dirty="0" smtClean="0"/>
          </a:p>
          <a:p>
            <a:pPr lvl="5">
              <a:buFont typeface="Wingdings" panose="05000000000000000000" pitchFamily="2" charset="2"/>
              <a:buChar char="Ø"/>
            </a:pPr>
            <a:r>
              <a:rPr lang="en-US" sz="2400" dirty="0" smtClean="0"/>
              <a:t>Persons entering correctional facilities can either have infections because they traveled </a:t>
            </a:r>
            <a:r>
              <a:rPr lang="en-US" sz="2400" dirty="0" smtClean="0"/>
              <a:t>from, or through, </a:t>
            </a:r>
            <a:r>
              <a:rPr lang="en-US" sz="2400" dirty="0" smtClean="0"/>
              <a:t>a highly prevalent region, OR</a:t>
            </a:r>
          </a:p>
          <a:p>
            <a:pPr lvl="5">
              <a:buFont typeface="Wingdings" panose="05000000000000000000" pitchFamily="2" charset="2"/>
              <a:buChar char="Ø"/>
            </a:pPr>
            <a:r>
              <a:rPr lang="en-US" sz="2400" dirty="0" smtClean="0"/>
              <a:t>Entrants may have acquired the infection close to home…</a:t>
            </a:r>
          </a:p>
          <a:p>
            <a:pPr lvl="5"/>
            <a:endParaRPr lang="en-US" sz="2400" dirty="0"/>
          </a:p>
          <a:p>
            <a:pPr marL="2286000" lvl="5" indent="0">
              <a:buNone/>
            </a:pPr>
            <a:r>
              <a:rPr lang="en-US" sz="2000" i="1" dirty="0" smtClean="0"/>
              <a:t>If it’s spreading in your community, it’s likely to show up in your local jail or prison</a:t>
            </a:r>
            <a:r>
              <a:rPr lang="en-US" sz="2400" i="1" dirty="0" smtClean="0"/>
              <a:t>. </a:t>
            </a:r>
            <a:endParaRPr lang="en-US" sz="2400" i="1" dirty="0"/>
          </a:p>
        </p:txBody>
      </p:sp>
      <p:pic>
        <p:nvPicPr>
          <p:cNvPr id="3" name="Picture 2"/>
          <p:cNvPicPr>
            <a:picLocks noChangeAspect="1"/>
          </p:cNvPicPr>
          <p:nvPr/>
        </p:nvPicPr>
        <p:blipFill>
          <a:blip r:embed="rId3"/>
          <a:stretch>
            <a:fillRect/>
          </a:stretch>
        </p:blipFill>
        <p:spPr>
          <a:xfrm>
            <a:off x="9442127" y="585237"/>
            <a:ext cx="1847850" cy="1466850"/>
          </a:xfrm>
          <a:prstGeom prst="rect">
            <a:avLst/>
          </a:prstGeom>
        </p:spPr>
      </p:pic>
      <p:sp>
        <p:nvSpPr>
          <p:cNvPr id="5" name="Bent Arrow 4"/>
          <p:cNvSpPr/>
          <p:nvPr/>
        </p:nvSpPr>
        <p:spPr>
          <a:xfrm flipH="1" flipV="1">
            <a:off x="2864107" y="6390526"/>
            <a:ext cx="7501945" cy="270156"/>
          </a:xfrm>
          <a:prstGeom prst="bentArrow">
            <a:avLst>
              <a:gd name="adj1" fmla="val 25000"/>
              <a:gd name="adj2" fmla="val 47818"/>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62115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r>
              <a:rPr lang="en-US" dirty="0"/>
              <a:t>: </a:t>
            </a:r>
            <a:r>
              <a:rPr lang="en-US" dirty="0" smtClean="0"/>
              <a:t>Symptoms &amp; Diagnosis</a:t>
            </a:r>
            <a:endParaRPr lang="en-US" dirty="0"/>
          </a:p>
        </p:txBody>
      </p:sp>
      <p:sp>
        <p:nvSpPr>
          <p:cNvPr id="3" name="Content Placeholder 2"/>
          <p:cNvSpPr>
            <a:spLocks noGrp="1"/>
          </p:cNvSpPr>
          <p:nvPr>
            <p:ph idx="1"/>
          </p:nvPr>
        </p:nvSpPr>
        <p:spPr>
          <a:xfrm>
            <a:off x="500333" y="1802821"/>
            <a:ext cx="11974008" cy="4250871"/>
          </a:xfrm>
        </p:spPr>
        <p:txBody>
          <a:bodyPr>
            <a:normAutofit lnSpcReduction="10000"/>
          </a:bodyPr>
          <a:lstStyle/>
          <a:p>
            <a:r>
              <a:rPr lang="en-US" sz="2400" dirty="0" smtClean="0"/>
              <a:t>Many people are asymptomatic or only have mild symptoms.</a:t>
            </a:r>
          </a:p>
          <a:p>
            <a:r>
              <a:rPr lang="en-US" sz="2400" dirty="0" smtClean="0"/>
              <a:t>Can appear soon (~ 2 days) or long (~2 weeks) after exposure.</a:t>
            </a:r>
          </a:p>
          <a:p>
            <a:pPr lvl="1"/>
            <a:r>
              <a:rPr lang="en-US" sz="2000" dirty="0" smtClean="0"/>
              <a:t>Or sometime between “soon” and “long after”!</a:t>
            </a:r>
          </a:p>
          <a:p>
            <a:r>
              <a:rPr lang="en-US" sz="2400" dirty="0" smtClean="0"/>
              <a:t>Some common symptoms: fever, cough, shortness of breath. </a:t>
            </a:r>
          </a:p>
          <a:p>
            <a:pPr lvl="5"/>
            <a:r>
              <a:rPr lang="en-US" sz="2400" dirty="0" smtClean="0"/>
              <a:t>Which sounds an awful lot like the flu…</a:t>
            </a:r>
          </a:p>
          <a:p>
            <a:pPr lvl="5"/>
            <a:endParaRPr lang="en-US" sz="2400" dirty="0" smtClean="0"/>
          </a:p>
          <a:p>
            <a:pPr lvl="5"/>
            <a:endParaRPr lang="en-US" sz="2400" dirty="0"/>
          </a:p>
          <a:p>
            <a:pPr lvl="5"/>
            <a:endParaRPr lang="en-US" sz="2400" dirty="0" smtClean="0"/>
          </a:p>
          <a:p>
            <a:pPr marL="457200" lvl="1" indent="0">
              <a:buNone/>
            </a:pPr>
            <a:r>
              <a:rPr lang="en-US" i="1" dirty="0" smtClean="0"/>
              <a:t>			Tip: </a:t>
            </a:r>
            <a:r>
              <a:rPr lang="en-US" sz="2800" i="1" dirty="0" smtClean="0"/>
              <a:t>To </a:t>
            </a:r>
            <a:r>
              <a:rPr lang="en-US" sz="2800" i="1" dirty="0"/>
              <a:t>prevent </a:t>
            </a:r>
            <a:r>
              <a:rPr lang="en-US" sz="2800" i="1" dirty="0" smtClean="0"/>
              <a:t>influenza, and possible </a:t>
            </a:r>
            <a:r>
              <a:rPr lang="en-US" sz="2800" i="1" dirty="0"/>
              <a:t>unnecessary </a:t>
            </a:r>
            <a:endParaRPr lang="en-US" sz="2800" i="1" dirty="0" smtClean="0"/>
          </a:p>
          <a:p>
            <a:pPr marL="457200" lvl="1" indent="0">
              <a:buNone/>
            </a:pPr>
            <a:r>
              <a:rPr lang="en-US" sz="2800" i="1" dirty="0"/>
              <a:t>	</a:t>
            </a:r>
            <a:r>
              <a:rPr lang="en-US" sz="2800" i="1" dirty="0" smtClean="0"/>
              <a:t>		evaluation </a:t>
            </a:r>
            <a:r>
              <a:rPr lang="en-US" sz="2800" i="1" dirty="0"/>
              <a:t>for COVID-19: use your flu </a:t>
            </a:r>
            <a:r>
              <a:rPr lang="en-US" sz="2800" i="1" dirty="0" smtClean="0"/>
              <a:t>vaccine stock now! 				</a:t>
            </a:r>
            <a:endParaRPr lang="en-US" sz="3200" i="1" dirty="0"/>
          </a:p>
        </p:txBody>
      </p:sp>
      <p:pic>
        <p:nvPicPr>
          <p:cNvPr id="4" name="Picture 3"/>
          <p:cNvPicPr>
            <a:picLocks noChangeAspect="1"/>
          </p:cNvPicPr>
          <p:nvPr/>
        </p:nvPicPr>
        <p:blipFill>
          <a:blip r:embed="rId2"/>
          <a:stretch>
            <a:fillRect/>
          </a:stretch>
        </p:blipFill>
        <p:spPr>
          <a:xfrm>
            <a:off x="8570172" y="482383"/>
            <a:ext cx="3155558" cy="3155558"/>
          </a:xfrm>
          <a:prstGeom prst="rect">
            <a:avLst/>
          </a:prstGeom>
        </p:spPr>
      </p:pic>
      <p:sp>
        <p:nvSpPr>
          <p:cNvPr id="9" name="Content Placeholder 2"/>
          <p:cNvSpPr txBox="1">
            <a:spLocks/>
          </p:cNvSpPr>
          <p:nvPr/>
        </p:nvSpPr>
        <p:spPr>
          <a:xfrm>
            <a:off x="2687097" y="3750074"/>
            <a:ext cx="9286367" cy="4250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600" dirty="0"/>
          </a:p>
        </p:txBody>
      </p:sp>
      <p:sp>
        <p:nvSpPr>
          <p:cNvPr id="8" name="TextBox 7"/>
          <p:cNvSpPr txBox="1"/>
          <p:nvPr/>
        </p:nvSpPr>
        <p:spPr>
          <a:xfrm>
            <a:off x="8891885" y="3730414"/>
            <a:ext cx="2759538" cy="646331"/>
          </a:xfrm>
          <a:prstGeom prst="rect">
            <a:avLst/>
          </a:prstGeom>
          <a:noFill/>
          <a:ln>
            <a:solidFill>
              <a:schemeClr val="tx1"/>
            </a:solidFill>
          </a:ln>
        </p:spPr>
        <p:txBody>
          <a:bodyPr wrap="none" rtlCol="0">
            <a:spAutoFit/>
          </a:bodyPr>
          <a:lstStyle/>
          <a:p>
            <a:r>
              <a:rPr lang="en-US" i="1" dirty="0" smtClean="0"/>
              <a:t>See CDC.gov for up-to-date </a:t>
            </a:r>
          </a:p>
          <a:p>
            <a:r>
              <a:rPr lang="en-US" i="1" dirty="0" smtClean="0"/>
              <a:t>signage you can copy</a:t>
            </a:r>
            <a:endParaRPr lang="en-US" i="1" dirty="0"/>
          </a:p>
        </p:txBody>
      </p:sp>
      <p:pic>
        <p:nvPicPr>
          <p:cNvPr id="13" name="Picture 12"/>
          <p:cNvPicPr>
            <a:picLocks noChangeAspect="1"/>
          </p:cNvPicPr>
          <p:nvPr/>
        </p:nvPicPr>
        <p:blipFill>
          <a:blip r:embed="rId3"/>
          <a:stretch>
            <a:fillRect/>
          </a:stretch>
        </p:blipFill>
        <p:spPr>
          <a:xfrm>
            <a:off x="0" y="4059693"/>
            <a:ext cx="2914141" cy="2798307"/>
          </a:xfrm>
          <a:prstGeom prst="rect">
            <a:avLst/>
          </a:prstGeom>
        </p:spPr>
      </p:pic>
    </p:spTree>
    <p:extLst>
      <p:ext uri="{BB962C8B-B14F-4D97-AF65-F5344CB8AC3E}">
        <p14:creationId xmlns:p14="http://schemas.microsoft.com/office/powerpoint/2010/main" val="374152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r>
              <a:rPr lang="en-US" dirty="0"/>
              <a:t>: </a:t>
            </a:r>
            <a:r>
              <a:rPr lang="en-US" dirty="0" smtClean="0"/>
              <a:t>Symptoms &amp; Diagnosis</a:t>
            </a:r>
            <a:endParaRPr lang="en-US" dirty="0"/>
          </a:p>
        </p:txBody>
      </p:sp>
      <p:sp>
        <p:nvSpPr>
          <p:cNvPr id="3" name="Content Placeholder 2"/>
          <p:cNvSpPr>
            <a:spLocks noGrp="1"/>
          </p:cNvSpPr>
          <p:nvPr>
            <p:ph idx="1"/>
          </p:nvPr>
        </p:nvSpPr>
        <p:spPr>
          <a:xfrm>
            <a:off x="838200" y="1834867"/>
            <a:ext cx="11678879" cy="4250871"/>
          </a:xfrm>
        </p:spPr>
        <p:txBody>
          <a:bodyPr>
            <a:normAutofit/>
          </a:bodyPr>
          <a:lstStyle/>
          <a:p>
            <a:pPr marL="0" indent="0">
              <a:buNone/>
            </a:pPr>
            <a:r>
              <a:rPr lang="en-US" sz="2400" dirty="0" smtClean="0"/>
              <a:t>To review, the common symptoms are : 1) fever,  2) cough, and  3) shortness of breath. </a:t>
            </a:r>
            <a:endParaRPr lang="en-US" sz="2600" i="1" dirty="0"/>
          </a:p>
        </p:txBody>
      </p:sp>
      <p:sp>
        <p:nvSpPr>
          <p:cNvPr id="9" name="Content Placeholder 2"/>
          <p:cNvSpPr txBox="1">
            <a:spLocks/>
          </p:cNvSpPr>
          <p:nvPr/>
        </p:nvSpPr>
        <p:spPr>
          <a:xfrm>
            <a:off x="2106033" y="2709870"/>
            <a:ext cx="10085967" cy="4250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600" u="sng" dirty="0" smtClean="0"/>
              <a:t>To diagnose: guidelines are evolving, so check CDC.gov for latest</a:t>
            </a:r>
          </a:p>
          <a:p>
            <a:pPr marL="971550" lvl="1" indent="-514350">
              <a:buFont typeface="+mj-lt"/>
              <a:buAutoNum type="arabicPeriod"/>
            </a:pPr>
            <a:r>
              <a:rPr lang="en-US" dirty="0" smtClean="0"/>
              <a:t>Exposure: Ask about travel history, or contact with an infected case.</a:t>
            </a:r>
          </a:p>
          <a:p>
            <a:pPr marL="971550" lvl="1" indent="-514350">
              <a:buFont typeface="+mj-lt"/>
              <a:buAutoNum type="arabicPeriod"/>
            </a:pPr>
            <a:r>
              <a:rPr lang="en-US" dirty="0" smtClean="0"/>
              <a:t>Symptoms—especially worrisome if 2 or more of the above symptoms, with an exposure history that fits with transmission. If this is the case:</a:t>
            </a:r>
          </a:p>
          <a:p>
            <a:pPr lvl="2"/>
            <a:r>
              <a:rPr lang="en-US" sz="2200" dirty="0" smtClean="0"/>
              <a:t>Put face mask on patient and put in separate, closed room. Shut door. </a:t>
            </a:r>
          </a:p>
          <a:p>
            <a:pPr lvl="2"/>
            <a:r>
              <a:rPr lang="en-US" sz="2200" dirty="0" smtClean="0"/>
              <a:t>Healthcare worker and correctional officer while in the room should wear personal protective equipment.</a:t>
            </a:r>
            <a:endParaRPr lang="en-US" sz="2200" dirty="0"/>
          </a:p>
          <a:p>
            <a:pPr lvl="2"/>
            <a:r>
              <a:rPr lang="en-US" sz="2200" dirty="0" smtClean="0"/>
              <a:t>Call your local health department for help. </a:t>
            </a:r>
          </a:p>
          <a:p>
            <a:pPr lvl="2"/>
            <a:r>
              <a:rPr lang="en-US" sz="2200" dirty="0" smtClean="0"/>
              <a:t>Your local health department can get tests to confirm diagnosis.  </a:t>
            </a:r>
          </a:p>
          <a:p>
            <a:pPr marL="914400" lvl="2" indent="0">
              <a:buNone/>
            </a:pPr>
            <a:r>
              <a:rPr lang="en-US" sz="2200" dirty="0"/>
              <a:t>	</a:t>
            </a:r>
            <a:r>
              <a:rPr lang="en-US" sz="2200" dirty="0" smtClean="0"/>
              <a:t>		(the best tests available may change over time)</a:t>
            </a:r>
          </a:p>
          <a:p>
            <a:pPr marL="457200" lvl="1" indent="0">
              <a:buFont typeface="Arial" panose="020B0604020202020204" pitchFamily="34" charset="0"/>
              <a:buNone/>
            </a:pPr>
            <a:endParaRPr lang="en-US" sz="2600" dirty="0" smtClean="0"/>
          </a:p>
          <a:p>
            <a:endParaRPr lang="en-US" sz="2600" dirty="0"/>
          </a:p>
        </p:txBody>
      </p:sp>
      <p:pic>
        <p:nvPicPr>
          <p:cNvPr id="8" name="Picture 7"/>
          <p:cNvPicPr>
            <a:picLocks noChangeAspect="1"/>
          </p:cNvPicPr>
          <p:nvPr/>
        </p:nvPicPr>
        <p:blipFill>
          <a:blip r:embed="rId2"/>
          <a:stretch>
            <a:fillRect/>
          </a:stretch>
        </p:blipFill>
        <p:spPr>
          <a:xfrm>
            <a:off x="0" y="4059693"/>
            <a:ext cx="2914141" cy="2798307"/>
          </a:xfrm>
          <a:prstGeom prst="rect">
            <a:avLst/>
          </a:prstGeom>
        </p:spPr>
      </p:pic>
    </p:spTree>
    <p:extLst>
      <p:ext uri="{BB962C8B-B14F-4D97-AF65-F5344CB8AC3E}">
        <p14:creationId xmlns:p14="http://schemas.microsoft.com/office/powerpoint/2010/main" val="31660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91" y="329489"/>
            <a:ext cx="10515600" cy="1325563"/>
          </a:xfrm>
        </p:spPr>
        <p:txBody>
          <a:bodyPr/>
          <a:lstStyle/>
          <a:p>
            <a:r>
              <a:rPr lang="en-US" dirty="0" smtClean="0"/>
              <a:t>COVID-19, the new type of coronavirus</a:t>
            </a:r>
            <a:endParaRPr lang="en-US" dirty="0"/>
          </a:p>
        </p:txBody>
      </p:sp>
      <p:sp>
        <p:nvSpPr>
          <p:cNvPr id="3" name="Content Placeholder 2"/>
          <p:cNvSpPr>
            <a:spLocks noGrp="1"/>
          </p:cNvSpPr>
          <p:nvPr>
            <p:ph idx="1"/>
          </p:nvPr>
        </p:nvSpPr>
        <p:spPr>
          <a:xfrm>
            <a:off x="1841590" y="2017598"/>
            <a:ext cx="9295597" cy="4414157"/>
          </a:xfrm>
        </p:spPr>
        <p:txBody>
          <a:bodyPr>
            <a:noAutofit/>
          </a:bodyPr>
          <a:lstStyle/>
          <a:p>
            <a:r>
              <a:rPr lang="en-US" sz="3600" dirty="0" smtClean="0"/>
              <a:t>Treatment</a:t>
            </a:r>
          </a:p>
          <a:p>
            <a:pPr lvl="1"/>
            <a:r>
              <a:rPr lang="en-US" sz="2400" dirty="0" smtClean="0"/>
              <a:t>Rest</a:t>
            </a:r>
          </a:p>
          <a:p>
            <a:pPr lvl="1"/>
            <a:r>
              <a:rPr lang="en-US" sz="2400" dirty="0" smtClean="0"/>
              <a:t>Drink fluids to prevent dehydration</a:t>
            </a:r>
          </a:p>
          <a:p>
            <a:pPr lvl="1"/>
            <a:r>
              <a:rPr lang="en-US" sz="2400" dirty="0" smtClean="0"/>
              <a:t>Take medicine to reduce fever (for example, Tylenol)</a:t>
            </a:r>
          </a:p>
          <a:p>
            <a:pPr lvl="1"/>
            <a:r>
              <a:rPr lang="en-US" sz="2400" dirty="0" smtClean="0"/>
              <a:t>Research is ongoing on the use of already-developed medications</a:t>
            </a:r>
          </a:p>
          <a:p>
            <a:r>
              <a:rPr lang="en-US" sz="3600" dirty="0" smtClean="0"/>
              <a:t>Vaccination</a:t>
            </a:r>
          </a:p>
          <a:p>
            <a:pPr marL="1254125" lvl="3" indent="-339725"/>
            <a:r>
              <a:rPr lang="en-US" sz="2400" dirty="0" smtClean="0"/>
              <a:t>There is no vaccine for COVID-19 as of February 2020,</a:t>
            </a:r>
          </a:p>
          <a:p>
            <a:pPr marL="914400" lvl="3" indent="0">
              <a:buNone/>
            </a:pPr>
            <a:r>
              <a:rPr lang="en-US" sz="2400" dirty="0" smtClean="0"/>
              <a:t> but scientists around the world are actively working on a vaccine.</a:t>
            </a:r>
          </a:p>
        </p:txBody>
      </p:sp>
      <p:pic>
        <p:nvPicPr>
          <p:cNvPr id="3074" name="Picture 2" descr=" how to treat z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6675" y="914400"/>
            <a:ext cx="2762250" cy="2438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19385" y="6424209"/>
            <a:ext cx="7099540" cy="369332"/>
          </a:xfrm>
          <a:prstGeom prst="rect">
            <a:avLst/>
          </a:prstGeom>
          <a:noFill/>
          <a:ln>
            <a:solidFill>
              <a:schemeClr val="tx1"/>
            </a:solidFill>
          </a:ln>
        </p:spPr>
        <p:txBody>
          <a:bodyPr wrap="square" rtlCol="0">
            <a:spAutoFit/>
          </a:bodyPr>
          <a:lstStyle/>
          <a:p>
            <a:r>
              <a:rPr lang="en-US" dirty="0" smtClean="0"/>
              <a:t>This slide can be printed out and used as a hand out for patients. </a:t>
            </a:r>
          </a:p>
        </p:txBody>
      </p:sp>
    </p:spTree>
    <p:extLst>
      <p:ext uri="{BB962C8B-B14F-4D97-AF65-F5344CB8AC3E}">
        <p14:creationId xmlns:p14="http://schemas.microsoft.com/office/powerpoint/2010/main" val="34703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Complications Overview</a:t>
            </a:r>
            <a:endParaRPr lang="en-US" dirty="0"/>
          </a:p>
        </p:txBody>
      </p:sp>
      <p:sp>
        <p:nvSpPr>
          <p:cNvPr id="3" name="Content Placeholder 2"/>
          <p:cNvSpPr>
            <a:spLocks noGrp="1"/>
          </p:cNvSpPr>
          <p:nvPr>
            <p:ph idx="1"/>
          </p:nvPr>
        </p:nvSpPr>
        <p:spPr/>
        <p:txBody>
          <a:bodyPr/>
          <a:lstStyle/>
          <a:p>
            <a:r>
              <a:rPr lang="en-US" sz="2800" dirty="0" smtClean="0"/>
              <a:t>Anyone can have an infection that can become serious or be fatal.</a:t>
            </a:r>
          </a:p>
          <a:p>
            <a:r>
              <a:rPr lang="en-US" sz="2800" dirty="0" smtClean="0"/>
              <a:t>Serious disease and  death are most common in older persons and/or those with underlying medical conditions</a:t>
            </a:r>
          </a:p>
          <a:p>
            <a:r>
              <a:rPr lang="en-US" dirty="0" smtClean="0"/>
              <a:t>Think of your patients in chronic care clinics, your pregnant patients and how you will keep them safe from disease. </a:t>
            </a:r>
          </a:p>
          <a:p>
            <a:r>
              <a:rPr lang="en-US" sz="2000" dirty="0"/>
              <a:t> </a:t>
            </a:r>
            <a:r>
              <a:rPr lang="en-US" sz="2000" dirty="0" smtClean="0"/>
              <a:t>                              (See CDC website for guidance for particular groups, such as pregnant women.)</a:t>
            </a:r>
            <a:endParaRPr lang="en-US" sz="2000" dirty="0"/>
          </a:p>
        </p:txBody>
      </p:sp>
      <p:pic>
        <p:nvPicPr>
          <p:cNvPr id="5122" name="Picture 2" descr="Image result for black pregnant wo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569" y="4495539"/>
            <a:ext cx="3452231" cy="20713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0" y="4059693"/>
            <a:ext cx="2914141" cy="2798307"/>
          </a:xfrm>
          <a:prstGeom prst="rect">
            <a:avLst/>
          </a:prstGeom>
        </p:spPr>
      </p:pic>
    </p:spTree>
    <p:extLst>
      <p:ext uri="{BB962C8B-B14F-4D97-AF65-F5344CB8AC3E}">
        <p14:creationId xmlns:p14="http://schemas.microsoft.com/office/powerpoint/2010/main" val="1969541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4426</TotalTime>
  <Words>1994</Words>
  <Application>Microsoft Office PowerPoint</Application>
  <PresentationFormat>Widescreen</PresentationFormat>
  <Paragraphs>173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Coronavirus COVID-19 and the  Correctional Facility</vt:lpstr>
      <vt:lpstr>Outline</vt:lpstr>
      <vt:lpstr>COVID-19 Overview: Spread</vt:lpstr>
      <vt:lpstr>COVID-19 Overview: Spread</vt:lpstr>
      <vt:lpstr>COVID-19 Overview: Spread</vt:lpstr>
      <vt:lpstr>Overview: Symptoms &amp; Diagnosis</vt:lpstr>
      <vt:lpstr>Overview: Symptoms &amp; Diagnosis</vt:lpstr>
      <vt:lpstr>COVID-19, the new type of coronavirus</vt:lpstr>
      <vt:lpstr>COVID-19 Complications Overview</vt:lpstr>
      <vt:lpstr>COVID-19 Overview: Prevention</vt:lpstr>
      <vt:lpstr>PowerPoint Presentation</vt:lpstr>
      <vt:lpstr>Implications for Correctional Health Staff</vt:lpstr>
      <vt:lpstr>Health Services: Check with your local health department and https://www.cdc.gov/coronavirus/  website as needed for latest guidelines on:</vt:lpstr>
      <vt:lpstr>Implications for Correctional Custody Staff</vt:lpstr>
      <vt:lpstr>Implications for Correctional Healthcare:  A Florida Jail Case Example with Zika:   PLAN now, before the epidemic reaches your jurisdiction</vt:lpstr>
      <vt:lpstr>Other Implications for Correctional Healthcare  </vt:lpstr>
      <vt:lpstr>Implications for Correctional Healthcare:  Two Cautionary Tales</vt:lpstr>
      <vt:lpstr>Implications for Correctional Healthcare:  Two Cautionary Tales</vt:lpstr>
      <vt:lpstr>Resources:</vt:lpstr>
    </vt:vector>
  </TitlesOfParts>
  <Company>Emory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Zika Virus &amp; Pregnancy</dc:title>
  <dc:creator>Fils-Aime, Rebecca</dc:creator>
  <cp:lastModifiedBy>Spaulding, Anne C</cp:lastModifiedBy>
  <cp:revision>87</cp:revision>
  <cp:lastPrinted>2016-11-01T17:12:41Z</cp:lastPrinted>
  <dcterms:created xsi:type="dcterms:W3CDTF">2016-10-25T19:30:56Z</dcterms:created>
  <dcterms:modified xsi:type="dcterms:W3CDTF">2020-03-04T15:16:53Z</dcterms:modified>
</cp:coreProperties>
</file>