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74" r:id="rId4"/>
    <p:sldId id="291" r:id="rId5"/>
    <p:sldId id="270" r:id="rId6"/>
    <p:sldId id="269" r:id="rId7"/>
    <p:sldId id="268" r:id="rId8"/>
    <p:sldId id="282" r:id="rId9"/>
    <p:sldId id="285" r:id="rId10"/>
    <p:sldId id="286" r:id="rId11"/>
    <p:sldId id="287" r:id="rId12"/>
    <p:sldId id="289" r:id="rId13"/>
    <p:sldId id="290" r:id="rId14"/>
    <p:sldId id="288" r:id="rId15"/>
    <p:sldId id="262" r:id="rId16"/>
    <p:sldId id="280" r:id="rId17"/>
    <p:sldId id="283" r:id="rId18"/>
    <p:sldId id="284" r:id="rId19"/>
    <p:sldId id="265" r:id="rId20"/>
    <p:sldId id="26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3E"/>
    <a:srgbClr val="870000"/>
    <a:srgbClr val="182A54"/>
    <a:srgbClr val="EBA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9" autoAdjust="0"/>
    <p:restoredTop sz="94639" autoAdjust="0"/>
  </p:normalViewPr>
  <p:slideViewPr>
    <p:cSldViewPr>
      <p:cViewPr varScale="1">
        <p:scale>
          <a:sx n="152" d="100"/>
          <a:sy n="152" d="100"/>
        </p:scale>
        <p:origin x="213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arithanommr\Desktop\CDC%20Wonder\2015%20CDC%20Wonder\CDC%20Wonder%20Data%20for%20Website_02-02-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arithanommr\Desktop\CDC%20Wonder\2015%20CDC%20Wonder\CDC%20Wonder%20Data%20for%20Website_02-02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476496839793"/>
          <c:y val="4.5844070627535233E-2"/>
          <c:w val="0.84849120508646902"/>
          <c:h val="0.76665672472759094"/>
        </c:manualLayout>
      </c:layout>
      <c:barChart>
        <c:barDir val="col"/>
        <c:grouping val="clustered"/>
        <c:varyColors val="0"/>
        <c:ser>
          <c:idx val="0"/>
          <c:order val="0"/>
          <c:tx>
            <c:v>  Total</c:v>
          </c:tx>
          <c:spPr>
            <a:solidFill>
              <a:schemeClr val="accent1"/>
            </a:solidFill>
          </c:spPr>
          <c:invertIfNegative val="0"/>
          <c:cat>
            <c:numRef>
              <c:f>'All Deaths All Ages'!$D$5:$P$5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'All Deaths All Ages'!$D$6:$P$6</c:f>
              <c:numCache>
                <c:formatCode>#,##0</c:formatCode>
                <c:ptCount val="13"/>
                <c:pt idx="0">
                  <c:v>9197</c:v>
                </c:pt>
                <c:pt idx="1">
                  <c:v>11529</c:v>
                </c:pt>
                <c:pt idx="2">
                  <c:v>12640</c:v>
                </c:pt>
                <c:pt idx="3">
                  <c:v>14153</c:v>
                </c:pt>
                <c:pt idx="4">
                  <c:v>15352</c:v>
                </c:pt>
                <c:pt idx="5">
                  <c:v>18559</c:v>
                </c:pt>
                <c:pt idx="6">
                  <c:v>19601</c:v>
                </c:pt>
                <c:pt idx="7">
                  <c:v>20044</c:v>
                </c:pt>
                <c:pt idx="8">
                  <c:v>20848</c:v>
                </c:pt>
                <c:pt idx="9">
                  <c:v>22134</c:v>
                </c:pt>
                <c:pt idx="10">
                  <c:v>22810</c:v>
                </c:pt>
                <c:pt idx="11">
                  <c:v>22114</c:v>
                </c:pt>
                <c:pt idx="12">
                  <c:v>22767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318904"/>
        <c:axId val="137319288"/>
      </c:barChart>
      <c:lineChart>
        <c:grouping val="standard"/>
        <c:varyColors val="0"/>
        <c:ser>
          <c:idx val="1"/>
          <c:order val="1"/>
          <c:tx>
            <c:strRef>
              <c:f>'All Deaths All Ages'!$A$7</c:f>
              <c:strCache>
                <c:ptCount val="1"/>
                <c:pt idx="0">
                  <c:v>  Female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'All Deaths All Ages'!$D$5:$O$5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'All Deaths All Ages'!$D$7:$P$7</c:f>
              <c:numCache>
                <c:formatCode>#,##0</c:formatCode>
                <c:ptCount val="13"/>
                <c:pt idx="0">
                  <c:v>3790</c:v>
                </c:pt>
                <c:pt idx="1">
                  <c:v>4765</c:v>
                </c:pt>
                <c:pt idx="2">
                  <c:v>5191</c:v>
                </c:pt>
                <c:pt idx="3">
                  <c:v>5980</c:v>
                </c:pt>
                <c:pt idx="4">
                  <c:v>6351</c:v>
                </c:pt>
                <c:pt idx="5">
                  <c:v>7553</c:v>
                </c:pt>
                <c:pt idx="6">
                  <c:v>8251</c:v>
                </c:pt>
                <c:pt idx="7">
                  <c:v>8275</c:v>
                </c:pt>
                <c:pt idx="8">
                  <c:v>8740</c:v>
                </c:pt>
                <c:pt idx="9">
                  <c:v>9292</c:v>
                </c:pt>
                <c:pt idx="10">
                  <c:v>9771</c:v>
                </c:pt>
                <c:pt idx="11">
                  <c:v>9632</c:v>
                </c:pt>
                <c:pt idx="12">
                  <c:v>10019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'All Deaths All Ages'!$A$8</c:f>
              <c:strCache>
                <c:ptCount val="1"/>
                <c:pt idx="0">
                  <c:v>  Male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'All Deaths All Ages'!$D$5:$O$5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'All Deaths All Ages'!$D$8:$P$8</c:f>
              <c:numCache>
                <c:formatCode>#,##0</c:formatCode>
                <c:ptCount val="13"/>
                <c:pt idx="0">
                  <c:v>5407</c:v>
                </c:pt>
                <c:pt idx="1">
                  <c:v>6764</c:v>
                </c:pt>
                <c:pt idx="2">
                  <c:v>7449</c:v>
                </c:pt>
                <c:pt idx="3">
                  <c:v>8173</c:v>
                </c:pt>
                <c:pt idx="4">
                  <c:v>9001</c:v>
                </c:pt>
                <c:pt idx="5">
                  <c:v>11006</c:v>
                </c:pt>
                <c:pt idx="6">
                  <c:v>11350</c:v>
                </c:pt>
                <c:pt idx="7">
                  <c:v>11769</c:v>
                </c:pt>
                <c:pt idx="8">
                  <c:v>12108</c:v>
                </c:pt>
                <c:pt idx="9">
                  <c:v>12842</c:v>
                </c:pt>
                <c:pt idx="10">
                  <c:v>13039</c:v>
                </c:pt>
                <c:pt idx="11">
                  <c:v>12482</c:v>
                </c:pt>
                <c:pt idx="12">
                  <c:v>12748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18904"/>
        <c:axId val="137319288"/>
      </c:lineChart>
      <c:catAx>
        <c:axId val="13731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/>
            </a:pPr>
            <a:endParaRPr lang="en-US"/>
          </a:p>
        </c:txPr>
        <c:crossAx val="137319288"/>
        <c:crosses val="autoZero"/>
        <c:auto val="1"/>
        <c:lblAlgn val="ctr"/>
        <c:lblOffset val="100"/>
        <c:noMultiLvlLbl val="0"/>
      </c:catAx>
      <c:valAx>
        <c:axId val="1373192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318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184443958394101"/>
          <c:y val="3.0446591903284817E-2"/>
          <c:w val="0.61930823003560231"/>
          <c:h val="7.8792650918635257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476496839793"/>
          <c:y val="2.7401019407361515E-2"/>
          <c:w val="0.84849120508646902"/>
          <c:h val="0.7478675808883104"/>
        </c:manualLayout>
      </c:layout>
      <c:barChart>
        <c:barDir val="col"/>
        <c:grouping val="clustered"/>
        <c:varyColors val="0"/>
        <c:ser>
          <c:idx val="0"/>
          <c:order val="0"/>
          <c:tx>
            <c:v>  Total</c:v>
          </c:tx>
          <c:spPr>
            <a:solidFill>
              <a:schemeClr val="accent1"/>
            </a:solidFill>
          </c:spPr>
          <c:invertIfNegative val="0"/>
          <c:cat>
            <c:numRef>
              <c:f>Online!$E$7:$Q$7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Online!$E$23:$Q$23</c:f>
              <c:numCache>
                <c:formatCode>#,##0</c:formatCode>
                <c:ptCount val="13"/>
                <c:pt idx="0">
                  <c:v>1779</c:v>
                </c:pt>
                <c:pt idx="1">
                  <c:v>2089</c:v>
                </c:pt>
                <c:pt idx="2">
                  <c:v>2080</c:v>
                </c:pt>
                <c:pt idx="3">
                  <c:v>1878</c:v>
                </c:pt>
                <c:pt idx="4">
                  <c:v>2009</c:v>
                </c:pt>
                <c:pt idx="5">
                  <c:v>2088</c:v>
                </c:pt>
                <c:pt idx="6">
                  <c:v>2399</c:v>
                </c:pt>
                <c:pt idx="7">
                  <c:v>3041</c:v>
                </c:pt>
                <c:pt idx="8">
                  <c:v>3278</c:v>
                </c:pt>
                <c:pt idx="9">
                  <c:v>3036</c:v>
                </c:pt>
                <c:pt idx="10">
                  <c:v>4397</c:v>
                </c:pt>
                <c:pt idx="11">
                  <c:v>5925</c:v>
                </c:pt>
                <c:pt idx="12">
                  <c:v>8257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395192"/>
        <c:axId val="137395576"/>
      </c:barChart>
      <c:lineChart>
        <c:grouping val="standard"/>
        <c:varyColors val="0"/>
        <c:ser>
          <c:idx val="1"/>
          <c:order val="1"/>
          <c:tx>
            <c:v>  Female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Online!$C$7:$Q$7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Online!$E$24:$Q$24</c:f>
              <c:numCache>
                <c:formatCode>#,##0</c:formatCode>
                <c:ptCount val="13"/>
                <c:pt idx="0">
                  <c:v>313</c:v>
                </c:pt>
                <c:pt idx="1">
                  <c:v>359</c:v>
                </c:pt>
                <c:pt idx="2">
                  <c:v>358</c:v>
                </c:pt>
                <c:pt idx="3">
                  <c:v>341</c:v>
                </c:pt>
                <c:pt idx="4">
                  <c:v>389</c:v>
                </c:pt>
                <c:pt idx="5">
                  <c:v>344</c:v>
                </c:pt>
                <c:pt idx="6">
                  <c:v>399</c:v>
                </c:pt>
                <c:pt idx="7">
                  <c:v>551</c:v>
                </c:pt>
                <c:pt idx="8">
                  <c:v>577</c:v>
                </c:pt>
                <c:pt idx="9">
                  <c:v>584</c:v>
                </c:pt>
                <c:pt idx="10">
                  <c:v>878</c:v>
                </c:pt>
                <c:pt idx="11">
                  <c:v>1213</c:v>
                </c:pt>
                <c:pt idx="12">
                  <c:v>1732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Online!$B$25</c:f>
              <c:strCache>
                <c:ptCount val="1"/>
                <c:pt idx="0">
                  <c:v>  Male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Online!$C$7:$Q$7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Online!$E$25:$Q$25</c:f>
              <c:numCache>
                <c:formatCode>#,##0</c:formatCode>
                <c:ptCount val="13"/>
                <c:pt idx="0">
                  <c:v>1466</c:v>
                </c:pt>
                <c:pt idx="1">
                  <c:v>1730</c:v>
                </c:pt>
                <c:pt idx="2">
                  <c:v>1722</c:v>
                </c:pt>
                <c:pt idx="3">
                  <c:v>1537</c:v>
                </c:pt>
                <c:pt idx="4">
                  <c:v>1620</c:v>
                </c:pt>
                <c:pt idx="5">
                  <c:v>1744</c:v>
                </c:pt>
                <c:pt idx="6">
                  <c:v>2000</c:v>
                </c:pt>
                <c:pt idx="7">
                  <c:v>2490</c:v>
                </c:pt>
                <c:pt idx="8">
                  <c:v>2701</c:v>
                </c:pt>
                <c:pt idx="9">
                  <c:v>2452</c:v>
                </c:pt>
                <c:pt idx="10">
                  <c:v>3519</c:v>
                </c:pt>
                <c:pt idx="11">
                  <c:v>4712</c:v>
                </c:pt>
                <c:pt idx="12">
                  <c:v>6525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95192"/>
        <c:axId val="137395576"/>
      </c:lineChart>
      <c:catAx>
        <c:axId val="13739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/>
            </a:pPr>
            <a:endParaRPr lang="en-US"/>
          </a:p>
        </c:txPr>
        <c:crossAx val="137395576"/>
        <c:crosses val="autoZero"/>
        <c:auto val="1"/>
        <c:lblAlgn val="ctr"/>
        <c:lblOffset val="100"/>
        <c:noMultiLvlLbl val="0"/>
      </c:catAx>
      <c:valAx>
        <c:axId val="1373955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395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190616797900272"/>
          <c:y val="1.8934614522216425E-2"/>
          <c:w val="0.61930823003560231"/>
          <c:h val="7.8792650918635257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6965A-9BE7-422A-AF6D-F5544E5843A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BA27C66-0577-49FF-A417-9E0ECCF02036}">
      <dgm:prSet phldrT="[Text]" phldr="1"/>
      <dgm:spPr/>
      <dgm:t>
        <a:bodyPr/>
        <a:lstStyle/>
        <a:p>
          <a:endParaRPr lang="en-US" dirty="0"/>
        </a:p>
      </dgm:t>
    </dgm:pt>
    <dgm:pt modelId="{43297DCE-83EF-4F3F-AB79-18FF98DA47ED}" type="parTrans" cxnId="{ADE48AC1-A9FB-4257-902D-0FCE5441B5EC}">
      <dgm:prSet/>
      <dgm:spPr/>
      <dgm:t>
        <a:bodyPr/>
        <a:lstStyle/>
        <a:p>
          <a:endParaRPr lang="en-US"/>
        </a:p>
      </dgm:t>
    </dgm:pt>
    <dgm:pt modelId="{183625F2-3B5A-4527-A535-3BC62D6D65E9}" type="sibTrans" cxnId="{ADE48AC1-A9FB-4257-902D-0FCE5441B5EC}">
      <dgm:prSet/>
      <dgm:spPr/>
      <dgm:t>
        <a:bodyPr/>
        <a:lstStyle/>
        <a:p>
          <a:endParaRPr lang="en-US"/>
        </a:p>
      </dgm:t>
    </dgm:pt>
    <dgm:pt modelId="{CA156A00-E85C-45E5-843E-28165F2F6993}">
      <dgm:prSet phldrT="[Text]" phldr="1"/>
      <dgm:spPr/>
      <dgm:t>
        <a:bodyPr/>
        <a:lstStyle/>
        <a:p>
          <a:endParaRPr lang="en-US" dirty="0"/>
        </a:p>
      </dgm:t>
    </dgm:pt>
    <dgm:pt modelId="{8E25CB45-2257-4A8B-B023-47DBA4EC9DE3}" type="parTrans" cxnId="{9D291334-81FB-467F-94DB-A02D6C379CCE}">
      <dgm:prSet/>
      <dgm:spPr/>
      <dgm:t>
        <a:bodyPr/>
        <a:lstStyle/>
        <a:p>
          <a:endParaRPr lang="en-US"/>
        </a:p>
      </dgm:t>
    </dgm:pt>
    <dgm:pt modelId="{AD0FA733-9AB9-4A36-B270-97EB2FE07414}" type="sibTrans" cxnId="{9D291334-81FB-467F-94DB-A02D6C379CCE}">
      <dgm:prSet/>
      <dgm:spPr/>
      <dgm:t>
        <a:bodyPr/>
        <a:lstStyle/>
        <a:p>
          <a:endParaRPr lang="en-US"/>
        </a:p>
      </dgm:t>
    </dgm:pt>
    <dgm:pt modelId="{5F1F01DD-155B-48F3-BDA5-7C4854851DC6}">
      <dgm:prSet phldrT="[Text]" phldr="1"/>
      <dgm:spPr/>
      <dgm:t>
        <a:bodyPr/>
        <a:lstStyle/>
        <a:p>
          <a:endParaRPr lang="en-US" dirty="0"/>
        </a:p>
      </dgm:t>
    </dgm:pt>
    <dgm:pt modelId="{9DB79291-00A4-41F8-A42C-837348E689B4}" type="parTrans" cxnId="{8A41D3AC-D7F4-4182-ABAA-25E4BFCD599F}">
      <dgm:prSet/>
      <dgm:spPr/>
      <dgm:t>
        <a:bodyPr/>
        <a:lstStyle/>
        <a:p>
          <a:endParaRPr lang="en-US"/>
        </a:p>
      </dgm:t>
    </dgm:pt>
    <dgm:pt modelId="{E5410355-B413-405C-B8BC-AE5FF9EA3882}" type="sibTrans" cxnId="{8A41D3AC-D7F4-4182-ABAA-25E4BFCD599F}">
      <dgm:prSet/>
      <dgm:spPr/>
      <dgm:t>
        <a:bodyPr/>
        <a:lstStyle/>
        <a:p>
          <a:endParaRPr lang="en-US"/>
        </a:p>
      </dgm:t>
    </dgm:pt>
    <dgm:pt modelId="{319FD25B-714F-4409-876E-66CA0EF8C699}">
      <dgm:prSet phldrT="[Text]" phldr="1"/>
      <dgm:spPr/>
      <dgm:t>
        <a:bodyPr/>
        <a:lstStyle/>
        <a:p>
          <a:endParaRPr lang="en-US" dirty="0"/>
        </a:p>
      </dgm:t>
    </dgm:pt>
    <dgm:pt modelId="{DBFB756D-8972-40C3-BA1E-EB106B09ECEC}" type="parTrans" cxnId="{73C65F65-C803-4AC9-A697-66CB8B6724DC}">
      <dgm:prSet/>
      <dgm:spPr/>
      <dgm:t>
        <a:bodyPr/>
        <a:lstStyle/>
        <a:p>
          <a:endParaRPr lang="en-US"/>
        </a:p>
      </dgm:t>
    </dgm:pt>
    <dgm:pt modelId="{882C72D8-496B-48EE-8C2E-EA8ED1D0E3F6}" type="sibTrans" cxnId="{73C65F65-C803-4AC9-A697-66CB8B6724DC}">
      <dgm:prSet/>
      <dgm:spPr/>
      <dgm:t>
        <a:bodyPr/>
        <a:lstStyle/>
        <a:p>
          <a:endParaRPr lang="en-US"/>
        </a:p>
      </dgm:t>
    </dgm:pt>
    <dgm:pt modelId="{797C52E4-25A5-43BA-861D-F6C8A53452D7}">
      <dgm:prSet phldrT="[Text]" phldr="1"/>
      <dgm:spPr/>
      <dgm:t>
        <a:bodyPr/>
        <a:lstStyle/>
        <a:p>
          <a:endParaRPr lang="en-US" dirty="0"/>
        </a:p>
      </dgm:t>
    </dgm:pt>
    <dgm:pt modelId="{51C145E3-7DA5-4EF2-9B9C-881671A73872}" type="parTrans" cxnId="{DF13D9C6-B336-47BB-A401-E2975F5E0442}">
      <dgm:prSet/>
      <dgm:spPr/>
      <dgm:t>
        <a:bodyPr/>
        <a:lstStyle/>
        <a:p>
          <a:endParaRPr lang="en-US"/>
        </a:p>
      </dgm:t>
    </dgm:pt>
    <dgm:pt modelId="{41A19204-A428-4311-B929-93FC75B7CE15}" type="sibTrans" cxnId="{DF13D9C6-B336-47BB-A401-E2975F5E0442}">
      <dgm:prSet/>
      <dgm:spPr/>
      <dgm:t>
        <a:bodyPr/>
        <a:lstStyle/>
        <a:p>
          <a:endParaRPr lang="en-US"/>
        </a:p>
      </dgm:t>
    </dgm:pt>
    <dgm:pt modelId="{F8FC49D3-3BC3-4FFF-9928-51F85DC441A4}" type="pres">
      <dgm:prSet presAssocID="{00A6965A-9BE7-422A-AF6D-F5544E5843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33773-699C-46B5-A439-E6FF44DF5838}" type="pres">
      <dgm:prSet presAssocID="{1BA27C66-0577-49FF-A417-9E0ECCF020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52D47-ED52-479B-9478-3C18233AAE86}" type="pres">
      <dgm:prSet presAssocID="{183625F2-3B5A-4527-A535-3BC62D6D65E9}" presName="sibTrans" presStyleCnt="0"/>
      <dgm:spPr/>
    </dgm:pt>
    <dgm:pt modelId="{A0D71C9D-7DA1-4651-9F0E-13BDFBE2EE44}" type="pres">
      <dgm:prSet presAssocID="{CA156A00-E85C-45E5-843E-28165F2F69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5D48B-CCFD-4E2E-83B3-10F9A2B7900F}" type="pres">
      <dgm:prSet presAssocID="{AD0FA733-9AB9-4A36-B270-97EB2FE07414}" presName="sibTrans" presStyleCnt="0"/>
      <dgm:spPr/>
    </dgm:pt>
    <dgm:pt modelId="{07C06EFC-FB74-47B8-B98B-FF9B65FE97C3}" type="pres">
      <dgm:prSet presAssocID="{5F1F01DD-155B-48F3-BDA5-7C4854851D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87A0A-001E-4379-BCE5-845D9E098126}" type="pres">
      <dgm:prSet presAssocID="{E5410355-B413-405C-B8BC-AE5FF9EA3882}" presName="sibTrans" presStyleCnt="0"/>
      <dgm:spPr/>
    </dgm:pt>
    <dgm:pt modelId="{A8D48871-6683-4A4E-912D-764583E17DD9}" type="pres">
      <dgm:prSet presAssocID="{319FD25B-714F-4409-876E-66CA0EF8C6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EAD49-2996-4CEA-8028-6BCACFA50FE2}" type="pres">
      <dgm:prSet presAssocID="{882C72D8-496B-48EE-8C2E-EA8ED1D0E3F6}" presName="sibTrans" presStyleCnt="0"/>
      <dgm:spPr/>
    </dgm:pt>
    <dgm:pt modelId="{A1807C11-6767-4422-96CA-A3BD14CF2144}" type="pres">
      <dgm:prSet presAssocID="{797C52E4-25A5-43BA-861D-F6C8A53452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48AC1-A9FB-4257-902D-0FCE5441B5EC}" srcId="{00A6965A-9BE7-422A-AF6D-F5544E5843A9}" destId="{1BA27C66-0577-49FF-A417-9E0ECCF02036}" srcOrd="0" destOrd="0" parTransId="{43297DCE-83EF-4F3F-AB79-18FF98DA47ED}" sibTransId="{183625F2-3B5A-4527-A535-3BC62D6D65E9}"/>
    <dgm:cxn modelId="{725F8019-51BB-4D08-84D1-54E56D87BE3B}" type="presOf" srcId="{00A6965A-9BE7-422A-AF6D-F5544E5843A9}" destId="{F8FC49D3-3BC3-4FFF-9928-51F85DC441A4}" srcOrd="0" destOrd="0" presId="urn:microsoft.com/office/officeart/2005/8/layout/default#1"/>
    <dgm:cxn modelId="{EC944D35-120F-4728-AE41-CE8B32122693}" type="presOf" srcId="{5F1F01DD-155B-48F3-BDA5-7C4854851DC6}" destId="{07C06EFC-FB74-47B8-B98B-FF9B65FE97C3}" srcOrd="0" destOrd="0" presId="urn:microsoft.com/office/officeart/2005/8/layout/default#1"/>
    <dgm:cxn modelId="{8A41D3AC-D7F4-4182-ABAA-25E4BFCD599F}" srcId="{00A6965A-9BE7-422A-AF6D-F5544E5843A9}" destId="{5F1F01DD-155B-48F3-BDA5-7C4854851DC6}" srcOrd="2" destOrd="0" parTransId="{9DB79291-00A4-41F8-A42C-837348E689B4}" sibTransId="{E5410355-B413-405C-B8BC-AE5FF9EA3882}"/>
    <dgm:cxn modelId="{C4008B42-C31E-4CA5-A653-7C1CAC40E1D1}" type="presOf" srcId="{1BA27C66-0577-49FF-A417-9E0ECCF02036}" destId="{63D33773-699C-46B5-A439-E6FF44DF5838}" srcOrd="0" destOrd="0" presId="urn:microsoft.com/office/officeart/2005/8/layout/default#1"/>
    <dgm:cxn modelId="{89A2292B-3389-4DA8-85F1-1B4A3DCDB0B9}" type="presOf" srcId="{797C52E4-25A5-43BA-861D-F6C8A53452D7}" destId="{A1807C11-6767-4422-96CA-A3BD14CF2144}" srcOrd="0" destOrd="0" presId="urn:microsoft.com/office/officeart/2005/8/layout/default#1"/>
    <dgm:cxn modelId="{2BF797A1-1646-4A0C-BD02-BF8150AB56F5}" type="presOf" srcId="{319FD25B-714F-4409-876E-66CA0EF8C699}" destId="{A8D48871-6683-4A4E-912D-764583E17DD9}" srcOrd="0" destOrd="0" presId="urn:microsoft.com/office/officeart/2005/8/layout/default#1"/>
    <dgm:cxn modelId="{DF13D9C6-B336-47BB-A401-E2975F5E0442}" srcId="{00A6965A-9BE7-422A-AF6D-F5544E5843A9}" destId="{797C52E4-25A5-43BA-861D-F6C8A53452D7}" srcOrd="4" destOrd="0" parTransId="{51C145E3-7DA5-4EF2-9B9C-881671A73872}" sibTransId="{41A19204-A428-4311-B929-93FC75B7CE15}"/>
    <dgm:cxn modelId="{30973EF4-C921-4FE9-A310-1B6AD4072F94}" type="presOf" srcId="{CA156A00-E85C-45E5-843E-28165F2F6993}" destId="{A0D71C9D-7DA1-4651-9F0E-13BDFBE2EE44}" srcOrd="0" destOrd="0" presId="urn:microsoft.com/office/officeart/2005/8/layout/default#1"/>
    <dgm:cxn modelId="{9D291334-81FB-467F-94DB-A02D6C379CCE}" srcId="{00A6965A-9BE7-422A-AF6D-F5544E5843A9}" destId="{CA156A00-E85C-45E5-843E-28165F2F6993}" srcOrd="1" destOrd="0" parTransId="{8E25CB45-2257-4A8B-B023-47DBA4EC9DE3}" sibTransId="{AD0FA733-9AB9-4A36-B270-97EB2FE07414}"/>
    <dgm:cxn modelId="{73C65F65-C803-4AC9-A697-66CB8B6724DC}" srcId="{00A6965A-9BE7-422A-AF6D-F5544E5843A9}" destId="{319FD25B-714F-4409-876E-66CA0EF8C699}" srcOrd="3" destOrd="0" parTransId="{DBFB756D-8972-40C3-BA1E-EB106B09ECEC}" sibTransId="{882C72D8-496B-48EE-8C2E-EA8ED1D0E3F6}"/>
    <dgm:cxn modelId="{12729046-2ECA-4276-8F90-2ACA2457F21B}" type="presParOf" srcId="{F8FC49D3-3BC3-4FFF-9928-51F85DC441A4}" destId="{63D33773-699C-46B5-A439-E6FF44DF5838}" srcOrd="0" destOrd="0" presId="urn:microsoft.com/office/officeart/2005/8/layout/default#1"/>
    <dgm:cxn modelId="{17F1202F-164E-48CA-8F1C-B9CB77BA8D54}" type="presParOf" srcId="{F8FC49D3-3BC3-4FFF-9928-51F85DC441A4}" destId="{25352D47-ED52-479B-9478-3C18233AAE86}" srcOrd="1" destOrd="0" presId="urn:microsoft.com/office/officeart/2005/8/layout/default#1"/>
    <dgm:cxn modelId="{079FE789-C0BD-489B-953D-9D6296501922}" type="presParOf" srcId="{F8FC49D3-3BC3-4FFF-9928-51F85DC441A4}" destId="{A0D71C9D-7DA1-4651-9F0E-13BDFBE2EE44}" srcOrd="2" destOrd="0" presId="urn:microsoft.com/office/officeart/2005/8/layout/default#1"/>
    <dgm:cxn modelId="{8B6167E0-2847-4C0A-90E5-C98EF28C3037}" type="presParOf" srcId="{F8FC49D3-3BC3-4FFF-9928-51F85DC441A4}" destId="{6435D48B-CCFD-4E2E-83B3-10F9A2B7900F}" srcOrd="3" destOrd="0" presId="urn:microsoft.com/office/officeart/2005/8/layout/default#1"/>
    <dgm:cxn modelId="{B69A7B61-DAEE-4118-8FFE-E958F3A5585C}" type="presParOf" srcId="{F8FC49D3-3BC3-4FFF-9928-51F85DC441A4}" destId="{07C06EFC-FB74-47B8-B98B-FF9B65FE97C3}" srcOrd="4" destOrd="0" presId="urn:microsoft.com/office/officeart/2005/8/layout/default#1"/>
    <dgm:cxn modelId="{3BA41A1D-3EB8-4628-93AD-1A3E303377C8}" type="presParOf" srcId="{F8FC49D3-3BC3-4FFF-9928-51F85DC441A4}" destId="{EDC87A0A-001E-4379-BCE5-845D9E098126}" srcOrd="5" destOrd="0" presId="urn:microsoft.com/office/officeart/2005/8/layout/default#1"/>
    <dgm:cxn modelId="{E66204A3-FF82-47CD-9730-DC50A2981FB6}" type="presParOf" srcId="{F8FC49D3-3BC3-4FFF-9928-51F85DC441A4}" destId="{A8D48871-6683-4A4E-912D-764583E17DD9}" srcOrd="6" destOrd="0" presId="urn:microsoft.com/office/officeart/2005/8/layout/default#1"/>
    <dgm:cxn modelId="{0BB44B82-3C38-405B-B36E-6DBCAD34A93B}" type="presParOf" srcId="{F8FC49D3-3BC3-4FFF-9928-51F85DC441A4}" destId="{2C4EAD49-2996-4CEA-8028-6BCACFA50FE2}" srcOrd="7" destOrd="0" presId="urn:microsoft.com/office/officeart/2005/8/layout/default#1"/>
    <dgm:cxn modelId="{7CE82EBB-E55C-4CE1-B3C0-F8E1455406AA}" type="presParOf" srcId="{F8FC49D3-3BC3-4FFF-9928-51F85DC441A4}" destId="{A1807C11-6767-4422-96CA-A3BD14CF214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6965A-9BE7-422A-AF6D-F5544E5843A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BA27C66-0577-49FF-A417-9E0ECCF02036}">
      <dgm:prSet phldrT="[Text]" phldr="1"/>
      <dgm:spPr/>
      <dgm:t>
        <a:bodyPr/>
        <a:lstStyle/>
        <a:p>
          <a:endParaRPr lang="en-US" dirty="0"/>
        </a:p>
      </dgm:t>
    </dgm:pt>
    <dgm:pt modelId="{43297DCE-83EF-4F3F-AB79-18FF98DA47ED}" type="parTrans" cxnId="{ADE48AC1-A9FB-4257-902D-0FCE5441B5EC}">
      <dgm:prSet/>
      <dgm:spPr/>
      <dgm:t>
        <a:bodyPr/>
        <a:lstStyle/>
        <a:p>
          <a:endParaRPr lang="en-US"/>
        </a:p>
      </dgm:t>
    </dgm:pt>
    <dgm:pt modelId="{183625F2-3B5A-4527-A535-3BC62D6D65E9}" type="sibTrans" cxnId="{ADE48AC1-A9FB-4257-902D-0FCE5441B5EC}">
      <dgm:prSet/>
      <dgm:spPr/>
      <dgm:t>
        <a:bodyPr/>
        <a:lstStyle/>
        <a:p>
          <a:endParaRPr lang="en-US"/>
        </a:p>
      </dgm:t>
    </dgm:pt>
    <dgm:pt modelId="{CA156A00-E85C-45E5-843E-28165F2F6993}">
      <dgm:prSet phldrT="[Text]" phldr="1"/>
      <dgm:spPr/>
      <dgm:t>
        <a:bodyPr/>
        <a:lstStyle/>
        <a:p>
          <a:endParaRPr lang="en-US" dirty="0"/>
        </a:p>
      </dgm:t>
    </dgm:pt>
    <dgm:pt modelId="{8E25CB45-2257-4A8B-B023-47DBA4EC9DE3}" type="parTrans" cxnId="{9D291334-81FB-467F-94DB-A02D6C379CCE}">
      <dgm:prSet/>
      <dgm:spPr/>
      <dgm:t>
        <a:bodyPr/>
        <a:lstStyle/>
        <a:p>
          <a:endParaRPr lang="en-US"/>
        </a:p>
      </dgm:t>
    </dgm:pt>
    <dgm:pt modelId="{AD0FA733-9AB9-4A36-B270-97EB2FE07414}" type="sibTrans" cxnId="{9D291334-81FB-467F-94DB-A02D6C379CCE}">
      <dgm:prSet/>
      <dgm:spPr/>
      <dgm:t>
        <a:bodyPr/>
        <a:lstStyle/>
        <a:p>
          <a:endParaRPr lang="en-US"/>
        </a:p>
      </dgm:t>
    </dgm:pt>
    <dgm:pt modelId="{5F1F01DD-155B-48F3-BDA5-7C4854851DC6}">
      <dgm:prSet phldrT="[Text]" phldr="1"/>
      <dgm:spPr/>
      <dgm:t>
        <a:bodyPr/>
        <a:lstStyle/>
        <a:p>
          <a:endParaRPr lang="en-US" dirty="0"/>
        </a:p>
      </dgm:t>
    </dgm:pt>
    <dgm:pt modelId="{9DB79291-00A4-41F8-A42C-837348E689B4}" type="parTrans" cxnId="{8A41D3AC-D7F4-4182-ABAA-25E4BFCD599F}">
      <dgm:prSet/>
      <dgm:spPr/>
      <dgm:t>
        <a:bodyPr/>
        <a:lstStyle/>
        <a:p>
          <a:endParaRPr lang="en-US"/>
        </a:p>
      </dgm:t>
    </dgm:pt>
    <dgm:pt modelId="{E5410355-B413-405C-B8BC-AE5FF9EA3882}" type="sibTrans" cxnId="{8A41D3AC-D7F4-4182-ABAA-25E4BFCD599F}">
      <dgm:prSet/>
      <dgm:spPr/>
      <dgm:t>
        <a:bodyPr/>
        <a:lstStyle/>
        <a:p>
          <a:endParaRPr lang="en-US"/>
        </a:p>
      </dgm:t>
    </dgm:pt>
    <dgm:pt modelId="{319FD25B-714F-4409-876E-66CA0EF8C699}">
      <dgm:prSet phldrT="[Text]" phldr="1"/>
      <dgm:spPr/>
      <dgm:t>
        <a:bodyPr/>
        <a:lstStyle/>
        <a:p>
          <a:endParaRPr lang="en-US" dirty="0"/>
        </a:p>
      </dgm:t>
    </dgm:pt>
    <dgm:pt modelId="{DBFB756D-8972-40C3-BA1E-EB106B09ECEC}" type="parTrans" cxnId="{73C65F65-C803-4AC9-A697-66CB8B6724DC}">
      <dgm:prSet/>
      <dgm:spPr/>
      <dgm:t>
        <a:bodyPr/>
        <a:lstStyle/>
        <a:p>
          <a:endParaRPr lang="en-US"/>
        </a:p>
      </dgm:t>
    </dgm:pt>
    <dgm:pt modelId="{882C72D8-496B-48EE-8C2E-EA8ED1D0E3F6}" type="sibTrans" cxnId="{73C65F65-C803-4AC9-A697-66CB8B6724DC}">
      <dgm:prSet/>
      <dgm:spPr/>
      <dgm:t>
        <a:bodyPr/>
        <a:lstStyle/>
        <a:p>
          <a:endParaRPr lang="en-US"/>
        </a:p>
      </dgm:t>
    </dgm:pt>
    <dgm:pt modelId="{797C52E4-25A5-43BA-861D-F6C8A53452D7}">
      <dgm:prSet phldrT="[Text]" phldr="1"/>
      <dgm:spPr/>
      <dgm:t>
        <a:bodyPr/>
        <a:lstStyle/>
        <a:p>
          <a:endParaRPr lang="en-US" dirty="0"/>
        </a:p>
      </dgm:t>
    </dgm:pt>
    <dgm:pt modelId="{51C145E3-7DA5-4EF2-9B9C-881671A73872}" type="parTrans" cxnId="{DF13D9C6-B336-47BB-A401-E2975F5E0442}">
      <dgm:prSet/>
      <dgm:spPr/>
      <dgm:t>
        <a:bodyPr/>
        <a:lstStyle/>
        <a:p>
          <a:endParaRPr lang="en-US"/>
        </a:p>
      </dgm:t>
    </dgm:pt>
    <dgm:pt modelId="{41A19204-A428-4311-B929-93FC75B7CE15}" type="sibTrans" cxnId="{DF13D9C6-B336-47BB-A401-E2975F5E0442}">
      <dgm:prSet/>
      <dgm:spPr/>
      <dgm:t>
        <a:bodyPr/>
        <a:lstStyle/>
        <a:p>
          <a:endParaRPr lang="en-US"/>
        </a:p>
      </dgm:t>
    </dgm:pt>
    <dgm:pt modelId="{F8FC49D3-3BC3-4FFF-9928-51F85DC441A4}" type="pres">
      <dgm:prSet presAssocID="{00A6965A-9BE7-422A-AF6D-F5544E5843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33773-699C-46B5-A439-E6FF44DF5838}" type="pres">
      <dgm:prSet presAssocID="{1BA27C66-0577-49FF-A417-9E0ECCF020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52D47-ED52-479B-9478-3C18233AAE86}" type="pres">
      <dgm:prSet presAssocID="{183625F2-3B5A-4527-A535-3BC62D6D65E9}" presName="sibTrans" presStyleCnt="0"/>
      <dgm:spPr/>
    </dgm:pt>
    <dgm:pt modelId="{A0D71C9D-7DA1-4651-9F0E-13BDFBE2EE44}" type="pres">
      <dgm:prSet presAssocID="{CA156A00-E85C-45E5-843E-28165F2F69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5D48B-CCFD-4E2E-83B3-10F9A2B7900F}" type="pres">
      <dgm:prSet presAssocID="{AD0FA733-9AB9-4A36-B270-97EB2FE07414}" presName="sibTrans" presStyleCnt="0"/>
      <dgm:spPr/>
    </dgm:pt>
    <dgm:pt modelId="{07C06EFC-FB74-47B8-B98B-FF9B65FE97C3}" type="pres">
      <dgm:prSet presAssocID="{5F1F01DD-155B-48F3-BDA5-7C4854851D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87A0A-001E-4379-BCE5-845D9E098126}" type="pres">
      <dgm:prSet presAssocID="{E5410355-B413-405C-B8BC-AE5FF9EA3882}" presName="sibTrans" presStyleCnt="0"/>
      <dgm:spPr/>
    </dgm:pt>
    <dgm:pt modelId="{A8D48871-6683-4A4E-912D-764583E17DD9}" type="pres">
      <dgm:prSet presAssocID="{319FD25B-714F-4409-876E-66CA0EF8C6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EAD49-2996-4CEA-8028-6BCACFA50FE2}" type="pres">
      <dgm:prSet presAssocID="{882C72D8-496B-48EE-8C2E-EA8ED1D0E3F6}" presName="sibTrans" presStyleCnt="0"/>
      <dgm:spPr/>
    </dgm:pt>
    <dgm:pt modelId="{A1807C11-6767-4422-96CA-A3BD14CF2144}" type="pres">
      <dgm:prSet presAssocID="{797C52E4-25A5-43BA-861D-F6C8A53452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65F65-C803-4AC9-A697-66CB8B6724DC}" srcId="{00A6965A-9BE7-422A-AF6D-F5544E5843A9}" destId="{319FD25B-714F-4409-876E-66CA0EF8C699}" srcOrd="3" destOrd="0" parTransId="{DBFB756D-8972-40C3-BA1E-EB106B09ECEC}" sibTransId="{882C72D8-496B-48EE-8C2E-EA8ED1D0E3F6}"/>
    <dgm:cxn modelId="{E8EE1D38-EBA1-48B5-AC9B-A9F1B0DF3513}" type="presOf" srcId="{319FD25B-714F-4409-876E-66CA0EF8C699}" destId="{A8D48871-6683-4A4E-912D-764583E17DD9}" srcOrd="0" destOrd="0" presId="urn:microsoft.com/office/officeart/2005/8/layout/default#2"/>
    <dgm:cxn modelId="{9D291334-81FB-467F-94DB-A02D6C379CCE}" srcId="{00A6965A-9BE7-422A-AF6D-F5544E5843A9}" destId="{CA156A00-E85C-45E5-843E-28165F2F6993}" srcOrd="1" destOrd="0" parTransId="{8E25CB45-2257-4A8B-B023-47DBA4EC9DE3}" sibTransId="{AD0FA733-9AB9-4A36-B270-97EB2FE07414}"/>
    <dgm:cxn modelId="{2296E1B3-3695-4024-B0CF-29BB84229660}" type="presOf" srcId="{00A6965A-9BE7-422A-AF6D-F5544E5843A9}" destId="{F8FC49D3-3BC3-4FFF-9928-51F85DC441A4}" srcOrd="0" destOrd="0" presId="urn:microsoft.com/office/officeart/2005/8/layout/default#2"/>
    <dgm:cxn modelId="{3A5D7509-D91D-4ABD-9D3A-88E95FCEA4B8}" type="presOf" srcId="{797C52E4-25A5-43BA-861D-F6C8A53452D7}" destId="{A1807C11-6767-4422-96CA-A3BD14CF2144}" srcOrd="0" destOrd="0" presId="urn:microsoft.com/office/officeart/2005/8/layout/default#2"/>
    <dgm:cxn modelId="{33DF1241-5649-4D7C-BD90-AB5F261D3061}" type="presOf" srcId="{5F1F01DD-155B-48F3-BDA5-7C4854851DC6}" destId="{07C06EFC-FB74-47B8-B98B-FF9B65FE97C3}" srcOrd="0" destOrd="0" presId="urn:microsoft.com/office/officeart/2005/8/layout/default#2"/>
    <dgm:cxn modelId="{DF13D9C6-B336-47BB-A401-E2975F5E0442}" srcId="{00A6965A-9BE7-422A-AF6D-F5544E5843A9}" destId="{797C52E4-25A5-43BA-861D-F6C8A53452D7}" srcOrd="4" destOrd="0" parTransId="{51C145E3-7DA5-4EF2-9B9C-881671A73872}" sibTransId="{41A19204-A428-4311-B929-93FC75B7CE15}"/>
    <dgm:cxn modelId="{ADE48AC1-A9FB-4257-902D-0FCE5441B5EC}" srcId="{00A6965A-9BE7-422A-AF6D-F5544E5843A9}" destId="{1BA27C66-0577-49FF-A417-9E0ECCF02036}" srcOrd="0" destOrd="0" parTransId="{43297DCE-83EF-4F3F-AB79-18FF98DA47ED}" sibTransId="{183625F2-3B5A-4527-A535-3BC62D6D65E9}"/>
    <dgm:cxn modelId="{8A41D3AC-D7F4-4182-ABAA-25E4BFCD599F}" srcId="{00A6965A-9BE7-422A-AF6D-F5544E5843A9}" destId="{5F1F01DD-155B-48F3-BDA5-7C4854851DC6}" srcOrd="2" destOrd="0" parTransId="{9DB79291-00A4-41F8-A42C-837348E689B4}" sibTransId="{E5410355-B413-405C-B8BC-AE5FF9EA3882}"/>
    <dgm:cxn modelId="{EE2C32B8-EC34-437C-8B35-CB2E6D9D9781}" type="presOf" srcId="{1BA27C66-0577-49FF-A417-9E0ECCF02036}" destId="{63D33773-699C-46B5-A439-E6FF44DF5838}" srcOrd="0" destOrd="0" presId="urn:microsoft.com/office/officeart/2005/8/layout/default#2"/>
    <dgm:cxn modelId="{C2071ED3-3B48-4D92-9579-086EAD2FD58A}" type="presOf" srcId="{CA156A00-E85C-45E5-843E-28165F2F6993}" destId="{A0D71C9D-7DA1-4651-9F0E-13BDFBE2EE44}" srcOrd="0" destOrd="0" presId="urn:microsoft.com/office/officeart/2005/8/layout/default#2"/>
    <dgm:cxn modelId="{F8ED22A8-B92E-4B88-842B-68A337269AED}" type="presParOf" srcId="{F8FC49D3-3BC3-4FFF-9928-51F85DC441A4}" destId="{63D33773-699C-46B5-A439-E6FF44DF5838}" srcOrd="0" destOrd="0" presId="urn:microsoft.com/office/officeart/2005/8/layout/default#2"/>
    <dgm:cxn modelId="{CE881163-3D47-4C34-9B61-72D42B001289}" type="presParOf" srcId="{F8FC49D3-3BC3-4FFF-9928-51F85DC441A4}" destId="{25352D47-ED52-479B-9478-3C18233AAE86}" srcOrd="1" destOrd="0" presId="urn:microsoft.com/office/officeart/2005/8/layout/default#2"/>
    <dgm:cxn modelId="{F6F36D2D-9E06-4ECE-8816-FB61B2746BA5}" type="presParOf" srcId="{F8FC49D3-3BC3-4FFF-9928-51F85DC441A4}" destId="{A0D71C9D-7DA1-4651-9F0E-13BDFBE2EE44}" srcOrd="2" destOrd="0" presId="urn:microsoft.com/office/officeart/2005/8/layout/default#2"/>
    <dgm:cxn modelId="{8A606969-2780-4A39-9D41-0CBCAF12A668}" type="presParOf" srcId="{F8FC49D3-3BC3-4FFF-9928-51F85DC441A4}" destId="{6435D48B-CCFD-4E2E-83B3-10F9A2B7900F}" srcOrd="3" destOrd="0" presId="urn:microsoft.com/office/officeart/2005/8/layout/default#2"/>
    <dgm:cxn modelId="{E26C3797-4928-45A2-87F0-28ABBD0130CB}" type="presParOf" srcId="{F8FC49D3-3BC3-4FFF-9928-51F85DC441A4}" destId="{07C06EFC-FB74-47B8-B98B-FF9B65FE97C3}" srcOrd="4" destOrd="0" presId="urn:microsoft.com/office/officeart/2005/8/layout/default#2"/>
    <dgm:cxn modelId="{6EE0F31C-E8C2-4299-A3EC-F156D8880567}" type="presParOf" srcId="{F8FC49D3-3BC3-4FFF-9928-51F85DC441A4}" destId="{EDC87A0A-001E-4379-BCE5-845D9E098126}" srcOrd="5" destOrd="0" presId="urn:microsoft.com/office/officeart/2005/8/layout/default#2"/>
    <dgm:cxn modelId="{6B60D330-FC50-4408-871A-9E5B7D7872EB}" type="presParOf" srcId="{F8FC49D3-3BC3-4FFF-9928-51F85DC441A4}" destId="{A8D48871-6683-4A4E-912D-764583E17DD9}" srcOrd="6" destOrd="0" presId="urn:microsoft.com/office/officeart/2005/8/layout/default#2"/>
    <dgm:cxn modelId="{F2FF6B78-504F-46EC-AC55-C3EC5645B92A}" type="presParOf" srcId="{F8FC49D3-3BC3-4FFF-9928-51F85DC441A4}" destId="{2C4EAD49-2996-4CEA-8028-6BCACFA50FE2}" srcOrd="7" destOrd="0" presId="urn:microsoft.com/office/officeart/2005/8/layout/default#2"/>
    <dgm:cxn modelId="{2179810C-2947-48EC-AEEC-EF90470150BA}" type="presParOf" srcId="{F8FC49D3-3BC3-4FFF-9928-51F85DC441A4}" destId="{A1807C11-6767-4422-96CA-A3BD14CF2144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0.07399</cdr:x>
      <cdr:y>0.91489</cdr:y>
    </cdr:from>
    <cdr:to>
      <cdr:x>0.28924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325" y="2662238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0.02151</cdr:x>
      <cdr:y>0.90835</cdr:y>
    </cdr:from>
    <cdr:to>
      <cdr:x>0.3668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338" y="2643188"/>
          <a:ext cx="145040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/>
        </a:p>
      </cdr:txBody>
    </cdr:sp>
  </cdr:relSizeAnchor>
  <cdr:relSizeAnchor xmlns:cdr="http://schemas.openxmlformats.org/drawingml/2006/chartDrawing">
    <cdr:from>
      <cdr:x>0.25926</cdr:x>
      <cdr:y>0.93939</cdr:y>
    </cdr:from>
    <cdr:to>
      <cdr:x>0.7037</cdr:x>
      <cdr:y>0.98485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33600" y="4724401"/>
          <a:ext cx="365760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r>
            <a:rPr lang="en-US" sz="1100" dirty="0"/>
            <a:t>Source: National Center for Health Statistics, CDC Wonder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0.07399</cdr:x>
      <cdr:y>0.91489</cdr:y>
    </cdr:from>
    <cdr:to>
      <cdr:x>0.28924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325" y="2662238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0.28704</cdr:x>
      <cdr:y>0.92599</cdr:y>
    </cdr:from>
    <cdr:to>
      <cdr:x>0.73148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2200" y="4191000"/>
          <a:ext cx="3657600" cy="334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dirty="0" smtClean="0"/>
            <a:t>Source: National Center for Health Statistics, CDC Wonder</a:t>
          </a:r>
        </a:p>
      </cdr:txBody>
    </cdr:sp>
  </cdr:relSizeAnchor>
  <cdr:relSizeAnchor xmlns:cdr="http://schemas.openxmlformats.org/drawingml/2006/chartDrawing">
    <cdr:from>
      <cdr:x>0.30556</cdr:x>
      <cdr:y>0.90915</cdr:y>
    </cdr:from>
    <cdr:to>
      <cdr:x>0.68179</cdr:x>
      <cdr:y>0.96261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14600" y="4114800"/>
          <a:ext cx="3096222" cy="241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/>
        </a:p>
      </cdr:txBody>
    </cdr:sp>
  </cdr:relSizeAnchor>
  <cdr:relSizeAnchor xmlns:cdr="http://schemas.openxmlformats.org/drawingml/2006/chartDrawing">
    <cdr:from>
      <cdr:x>0.07399</cdr:x>
      <cdr:y>0.91489</cdr:y>
    </cdr:from>
    <cdr:to>
      <cdr:x>0.28924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4325" y="2662238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0.02151</cdr:x>
      <cdr:y>0.90835</cdr:y>
    </cdr:from>
    <cdr:to>
      <cdr:x>0.3668</cdr:x>
      <cdr:y>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90338" y="2643188"/>
          <a:ext cx="145040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/>
        </a:p>
      </cdr:txBody>
    </cdr:sp>
  </cdr:relSizeAnchor>
  <cdr:relSizeAnchor xmlns:cdr="http://schemas.openxmlformats.org/drawingml/2006/chartDrawing">
    <cdr:from>
      <cdr:x>0.07399</cdr:x>
      <cdr:y>0.91489</cdr:y>
    </cdr:from>
    <cdr:to>
      <cdr:x>0.28924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14325" y="2662238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0.02151</cdr:x>
      <cdr:y>0.90835</cdr:y>
    </cdr:from>
    <cdr:to>
      <cdr:x>0.3668</cdr:x>
      <cdr:y>1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90338" y="2643188"/>
          <a:ext cx="145040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/>
        </a:p>
      </cdr:txBody>
    </cdr:sp>
  </cdr:relSizeAnchor>
  <cdr:relSizeAnchor xmlns:cdr="http://schemas.openxmlformats.org/drawingml/2006/chartDrawing">
    <cdr:from>
      <cdr:x>0.01852</cdr:x>
      <cdr:y>0.94283</cdr:y>
    </cdr:from>
    <cdr:to>
      <cdr:x>0.39475</cdr:x>
      <cdr:y>0.99629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2400" y="4267200"/>
          <a:ext cx="3096223" cy="241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97EB32-C7F4-4794-B8AA-20521B7EF475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0B2406-35D1-4522-83D1-CAF596EC3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/>
              <a:t>National Overdose Deaths—Number of Deaths from Prescription Drugs. The figure above is a bar chart showing the total number of US overdose deaths involving opioid prescription drugs from 2001 to 2013.  The chart is </a:t>
            </a:r>
            <a:r>
              <a:rPr lang="en-US" dirty="0" err="1"/>
              <a:t>overlayed</a:t>
            </a:r>
            <a:r>
              <a:rPr lang="en-US" dirty="0"/>
              <a:t> by a line graph showing the number of deaths by females and males. From 2001 to 2013 there was a 2.5-fold increase in the total number of deaths.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486FC-844E-43B0-9CB2-92BEBA597C8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0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/>
              <a:t>National Overdose Deaths—Number of Deaths from Heroin. The figure above is a bar chart showing the total number of US overdose deaths involving heroin from 2001 to 2013.  The chart is </a:t>
            </a:r>
            <a:r>
              <a:rPr lang="en-US" dirty="0" err="1"/>
              <a:t>overlayed</a:t>
            </a:r>
            <a:r>
              <a:rPr lang="en-US" dirty="0"/>
              <a:t> by a line graph showing the number of deaths by females and males. From 2001 to 2013 there was a 5-fold increase in the total number of deaths.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486FC-844E-43B0-9CB2-92BEBA597C8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B2406-35D1-4522-83D1-CAF596EC30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1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3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3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8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9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0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8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1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08E1-8087-4E46-AC81-85689978D428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C95C-729A-4DE8-94A7-DC378D87A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" y="0"/>
            <a:ext cx="9175376" cy="6858000"/>
          </a:xfrm>
        </p:spPr>
      </p:pic>
      <p:sp>
        <p:nvSpPr>
          <p:cNvPr id="9" name="Rounded Rectangle 8"/>
          <p:cNvSpPr/>
          <p:nvPr/>
        </p:nvSpPr>
        <p:spPr>
          <a:xfrm>
            <a:off x="609600" y="3277496"/>
            <a:ext cx="7924800" cy="2056504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182A54"/>
                </a:solidFill>
              </a:rPr>
              <a:t>Naloxone</a:t>
            </a:r>
          </a:p>
          <a:p>
            <a:pPr algn="ctr"/>
            <a:r>
              <a:rPr lang="en-US" sz="3600" dirty="0" smtClean="0">
                <a:solidFill>
                  <a:srgbClr val="182A54"/>
                </a:solidFill>
              </a:rPr>
              <a:t>February 7</a:t>
            </a:r>
            <a:r>
              <a:rPr lang="en-US" sz="3600" baseline="30000" dirty="0" smtClean="0">
                <a:solidFill>
                  <a:srgbClr val="182A54"/>
                </a:solidFill>
              </a:rPr>
              <a:t>th</a:t>
            </a:r>
            <a:r>
              <a:rPr lang="en-US" sz="3600" dirty="0" smtClean="0">
                <a:solidFill>
                  <a:srgbClr val="182A54"/>
                </a:solidFill>
              </a:rPr>
              <a:t>, 2015</a:t>
            </a:r>
          </a:p>
          <a:p>
            <a:pPr algn="ctr"/>
            <a:r>
              <a:rPr lang="en-US" sz="3600" dirty="0" smtClean="0">
                <a:solidFill>
                  <a:srgbClr val="182A54"/>
                </a:solidFill>
              </a:rPr>
              <a:t>Tom Rafferty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5605"/>
            <a:ext cx="5715000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National Overdose </a:t>
            </a:r>
            <a:r>
              <a:rPr lang="en-US" sz="3600" b="1" dirty="0" smtClean="0">
                <a:solidFill>
                  <a:srgbClr val="002060"/>
                </a:solidFill>
              </a:rPr>
              <a:t>Deaths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Number of Deaths </a:t>
            </a:r>
            <a:r>
              <a:rPr lang="en-US" sz="2800" dirty="0" smtClean="0">
                <a:solidFill>
                  <a:srgbClr val="002060"/>
                </a:solidFill>
              </a:rPr>
              <a:t>from Heroin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31096" cy="404728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212102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9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674363" cy="4843835"/>
          </a:xfrm>
        </p:spPr>
      </p:pic>
    </p:spTree>
    <p:extLst>
      <p:ext uri="{BB962C8B-B14F-4D97-AF65-F5344CB8AC3E}">
        <p14:creationId xmlns:p14="http://schemas.microsoft.com/office/powerpoint/2010/main" val="41769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What is naloxone?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630" y="1484293"/>
            <a:ext cx="79791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Naloxone </a:t>
            </a:r>
            <a:r>
              <a:rPr lang="en-US" sz="2800" dirty="0" smtClean="0"/>
              <a:t>is an opioid antagonist which blocks or reverses the effects of opioid substances.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Routes of administration: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Intranasal (IN)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Intramuscular (IM)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Subcutaneous (</a:t>
            </a:r>
            <a:r>
              <a:rPr lang="en-US" sz="2800" dirty="0" err="1" smtClean="0"/>
              <a:t>SubQ</a:t>
            </a:r>
            <a:r>
              <a:rPr lang="en-US" sz="28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Intravenous(IV)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Intranasal is the preferred route due to ease, speed, safety, and cost effectiveness.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2819400" cy="187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4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Naloxone reversing an overdose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05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States carrying naloxone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5050" y="1852611"/>
            <a:ext cx="8504150" cy="3633789"/>
          </a:xfrm>
          <a:custGeom>
            <a:avLst/>
            <a:gdLst>
              <a:gd name="connsiteX0" fmla="*/ 0 w 7942884"/>
              <a:gd name="connsiteY0" fmla="*/ 0 h 625205"/>
              <a:gd name="connsiteX1" fmla="*/ 7942884 w 7942884"/>
              <a:gd name="connsiteY1" fmla="*/ 0 h 625205"/>
              <a:gd name="connsiteX2" fmla="*/ 7942884 w 7942884"/>
              <a:gd name="connsiteY2" fmla="*/ 625205 h 625205"/>
              <a:gd name="connsiteX3" fmla="*/ 0 w 7942884"/>
              <a:gd name="connsiteY3" fmla="*/ 625205 h 625205"/>
              <a:gd name="connsiteX4" fmla="*/ 0 w 79428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2884" h="625205">
                <a:moveTo>
                  <a:pt x="0" y="0"/>
                </a:moveTo>
                <a:lnTo>
                  <a:pt x="7942884" y="0"/>
                </a:lnTo>
                <a:lnTo>
                  <a:pt x="79428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45720" rIns="45720" bIns="45720" numCol="1" spcCol="1270" anchor="ctr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New Mexico was first state in 2007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As of December 2015, 34 other states have law enforcement who carry naloxone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AK, AR, CA, CO, CT, DE, FL, GA, IL, IN, KY, LA, MA, MD, ME, MI, MN, MS, NC, NH, NJ, NM, NV, NY, OK, OH, PA, RI, TN, VA, VT, WA, WI, WV, and the District of Columbia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3967" y="5788223"/>
            <a:ext cx="1913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www.nchrc.org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PA Act 139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11250" y="2233611"/>
            <a:ext cx="8321500" cy="3100389"/>
          </a:xfrm>
          <a:custGeom>
            <a:avLst/>
            <a:gdLst>
              <a:gd name="connsiteX0" fmla="*/ 0 w 7942884"/>
              <a:gd name="connsiteY0" fmla="*/ 0 h 625205"/>
              <a:gd name="connsiteX1" fmla="*/ 7942884 w 7942884"/>
              <a:gd name="connsiteY1" fmla="*/ 0 h 625205"/>
              <a:gd name="connsiteX2" fmla="*/ 7942884 w 7942884"/>
              <a:gd name="connsiteY2" fmla="*/ 625205 h 625205"/>
              <a:gd name="connsiteX3" fmla="*/ 0 w 7942884"/>
              <a:gd name="connsiteY3" fmla="*/ 625205 h 625205"/>
              <a:gd name="connsiteX4" fmla="*/ 0 w 79428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2884" h="625205">
                <a:moveTo>
                  <a:pt x="0" y="0"/>
                </a:moveTo>
                <a:lnTo>
                  <a:pt x="7942884" y="0"/>
                </a:lnTo>
                <a:lnTo>
                  <a:pt x="79428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45720" rIns="45720" bIns="45720" numCol="1" spcCol="1270" anchor="ctr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Sign by Gov. Tom Corbett in 2014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Allows  first responders, law enforcement, fire fighters, EMS, and other organizations to administer naloxone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Provides immunity to those responding/reporting overdose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199"/>
            <a:ext cx="2123579" cy="12668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9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566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Naloxone kit contents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46055"/>
            <a:ext cx="48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Carrying </a:t>
            </a:r>
            <a:r>
              <a:rPr lang="en-US" sz="3200" dirty="0"/>
              <a:t>case with clasp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Two </a:t>
            </a:r>
            <a:r>
              <a:rPr lang="en-US" sz="3200" dirty="0" smtClean="0"/>
              <a:t>naloxone </a:t>
            </a:r>
            <a:r>
              <a:rPr lang="en-US" sz="3200" dirty="0"/>
              <a:t>syringes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One nasal atomizer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Nitrile </a:t>
            </a:r>
            <a:r>
              <a:rPr lang="en-US" sz="3200" dirty="0"/>
              <a:t>gloves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CPR face shield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281">
            <a:off x="5214272" y="1524001"/>
            <a:ext cx="3458020" cy="4114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4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566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Just in case?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317778"/>
            <a:ext cx="551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Source:  Engaging Law Enforcement In Opioid Overdose Response: Frequently Asked Questions,  Leo </a:t>
            </a:r>
            <a:r>
              <a:rPr lang="en-US" sz="1400" dirty="0" err="1" smtClean="0"/>
              <a:t>Beletsky</a:t>
            </a:r>
            <a:r>
              <a:rPr lang="en-US" sz="1400" dirty="0" smtClean="0"/>
              <a:t>, </a:t>
            </a:r>
            <a:r>
              <a:rPr lang="en-US" sz="1400" dirty="0" err="1" smtClean="0"/>
              <a:t>Jd</a:t>
            </a:r>
            <a:r>
              <a:rPr lang="en-US" sz="1400" dirty="0" smtClean="0"/>
              <a:t>, </a:t>
            </a:r>
            <a:r>
              <a:rPr lang="en-US" sz="1400" dirty="0" err="1" smtClean="0"/>
              <a:t>Mphg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62000" y="16002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a person is unresponsive and it is not known whether </a:t>
            </a:r>
            <a:r>
              <a:rPr lang="en-US" sz="2800" dirty="0" smtClean="0"/>
              <a:t>Opioids </a:t>
            </a:r>
            <a:r>
              <a:rPr lang="en-US" sz="2800" dirty="0"/>
              <a:t>are the cause, can naloxone be administered “just in case</a:t>
            </a:r>
            <a:r>
              <a:rPr lang="en-US" sz="2800" dirty="0" smtClean="0"/>
              <a:t>”?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Yes. This is standard practice among emergency medical personnel. </a:t>
            </a:r>
          </a:p>
        </p:txBody>
      </p:sp>
    </p:spTree>
    <p:extLst>
      <p:ext uri="{BB962C8B-B14F-4D97-AF65-F5344CB8AC3E}">
        <p14:creationId xmlns:p14="http://schemas.microsoft.com/office/powerpoint/2010/main" val="1733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49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National Statistics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89544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Since 2014, law enforcement agencies from 34 states have reported 2,600 overdose reversals using naloxone.  See some highlights below:</a:t>
            </a:r>
          </a:p>
          <a:p>
            <a:endParaRPr lang="en-US" sz="2800" dirty="0" smtClean="0"/>
          </a:p>
          <a:p>
            <a:r>
              <a:rPr lang="en-US" sz="2800" dirty="0" smtClean="0"/>
              <a:t>San Diego County Sheriffs – </a:t>
            </a:r>
            <a:r>
              <a:rPr lang="en-US" sz="2800" dirty="0" smtClean="0">
                <a:solidFill>
                  <a:srgbClr val="FF0000"/>
                </a:solidFill>
              </a:rPr>
              <a:t>11 reversals</a:t>
            </a:r>
          </a:p>
          <a:p>
            <a:r>
              <a:rPr lang="en-US" sz="2800" dirty="0" smtClean="0"/>
              <a:t>Monmouth County PDs and Sheriff</a:t>
            </a:r>
            <a:r>
              <a:rPr lang="en-US" sz="2800" dirty="0"/>
              <a:t> – </a:t>
            </a:r>
            <a:r>
              <a:rPr lang="en-US" sz="2800" dirty="0" smtClean="0">
                <a:solidFill>
                  <a:srgbClr val="FF0000"/>
                </a:solidFill>
              </a:rPr>
              <a:t>&gt;100 reversals</a:t>
            </a:r>
          </a:p>
          <a:p>
            <a:r>
              <a:rPr lang="en-US" sz="2800" dirty="0" smtClean="0"/>
              <a:t>Greenville PD, </a:t>
            </a:r>
            <a:r>
              <a:rPr lang="en-US" sz="2800" dirty="0" smtClean="0">
                <a:solidFill>
                  <a:srgbClr val="FF0000"/>
                </a:solidFill>
              </a:rPr>
              <a:t>NC – 4 reversals in 24 hours, March 2014</a:t>
            </a:r>
          </a:p>
          <a:p>
            <a:r>
              <a:rPr lang="en-US" sz="2800" dirty="0" smtClean="0"/>
              <a:t>Quincy PD, MA – </a:t>
            </a:r>
            <a:r>
              <a:rPr lang="en-US" sz="2800" dirty="0" smtClean="0">
                <a:solidFill>
                  <a:srgbClr val="FF0000"/>
                </a:solidFill>
              </a:rPr>
              <a:t>433 reversals</a:t>
            </a:r>
          </a:p>
          <a:p>
            <a:r>
              <a:rPr lang="en-US" sz="2800" dirty="0" smtClean="0"/>
              <a:t>New Jersey – </a:t>
            </a:r>
            <a:r>
              <a:rPr lang="en-US" sz="2800" dirty="0" smtClean="0">
                <a:solidFill>
                  <a:srgbClr val="FF0000"/>
                </a:solidFill>
              </a:rPr>
              <a:t>888 reversals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9367" y="6400800"/>
            <a:ext cx="1913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Source: www.nchrc.org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Future of Naloxone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5325" y="1524000"/>
            <a:ext cx="8504150" cy="4267199"/>
          </a:xfrm>
          <a:custGeom>
            <a:avLst/>
            <a:gdLst>
              <a:gd name="connsiteX0" fmla="*/ 0 w 7942884"/>
              <a:gd name="connsiteY0" fmla="*/ 0 h 625205"/>
              <a:gd name="connsiteX1" fmla="*/ 7942884 w 7942884"/>
              <a:gd name="connsiteY1" fmla="*/ 0 h 625205"/>
              <a:gd name="connsiteX2" fmla="*/ 7942884 w 7942884"/>
              <a:gd name="connsiteY2" fmla="*/ 625205 h 625205"/>
              <a:gd name="connsiteX3" fmla="*/ 0 w 7942884"/>
              <a:gd name="connsiteY3" fmla="*/ 625205 h 625205"/>
              <a:gd name="connsiteX4" fmla="*/ 0 w 79428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2884" h="625205">
                <a:moveTo>
                  <a:pt x="0" y="0"/>
                </a:moveTo>
                <a:lnTo>
                  <a:pt x="7942884" y="0"/>
                </a:lnTo>
                <a:lnTo>
                  <a:pt x="79428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45720" rIns="45720" bIns="45720" numCol="1" spcCol="1270" anchor="ctr" anchorCtr="0">
            <a:noAutofit/>
          </a:bodyPr>
          <a:lstStyle/>
          <a:p>
            <a:pPr marL="457200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Eventually all </a:t>
            </a:r>
            <a:r>
              <a:rPr lang="en-US" sz="2800" dirty="0" smtClean="0"/>
              <a:t>first responders and </a:t>
            </a:r>
            <a:r>
              <a:rPr lang="en-US" sz="2800" dirty="0"/>
              <a:t>governmental agencies will be carrying naloxone (similar to how AEDs are now very prevalent)</a:t>
            </a:r>
          </a:p>
          <a:p>
            <a:pPr marL="457200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Education </a:t>
            </a:r>
            <a:r>
              <a:rPr lang="en-US" sz="2800" dirty="0"/>
              <a:t>will become more predominant and widespread</a:t>
            </a:r>
          </a:p>
          <a:p>
            <a:pPr marL="457200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Overdose deaths </a:t>
            </a:r>
            <a:r>
              <a:rPr lang="en-US" sz="2800" dirty="0" smtClean="0"/>
              <a:t>will be lowered </a:t>
            </a:r>
            <a:r>
              <a:rPr lang="en-US" sz="2800" dirty="0"/>
              <a:t>and more focus can be placed on treating </a:t>
            </a:r>
            <a:r>
              <a:rPr lang="en-US" sz="2800" dirty="0" smtClean="0"/>
              <a:t>addicts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4271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1676400"/>
            <a:ext cx="6629400" cy="533400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82A54"/>
                </a:solidFill>
              </a:rPr>
              <a:t>Opioid Dependency &amp; Overdose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Presentation Outline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2438400"/>
            <a:ext cx="6629400" cy="533400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82A54"/>
                </a:solidFill>
              </a:rPr>
              <a:t>Emergency Interventions For </a:t>
            </a:r>
            <a:r>
              <a:rPr lang="en-US" sz="2400" dirty="0">
                <a:solidFill>
                  <a:srgbClr val="182A54"/>
                </a:solidFill>
              </a:rPr>
              <a:t>O</a:t>
            </a:r>
            <a:r>
              <a:rPr lang="en-US" sz="2400" dirty="0" smtClean="0">
                <a:solidFill>
                  <a:srgbClr val="182A54"/>
                </a:solidFill>
              </a:rPr>
              <a:t>verdose</a:t>
            </a:r>
            <a:endParaRPr lang="en-US" sz="2400" dirty="0">
              <a:solidFill>
                <a:srgbClr val="182A54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4724400"/>
            <a:ext cx="6629400" cy="533400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82A54"/>
                </a:solidFill>
              </a:rPr>
              <a:t>Future Of Naloxone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9200" y="5410200"/>
            <a:ext cx="6629400" cy="533400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82A54"/>
                </a:solidFill>
              </a:rPr>
              <a:t>Questions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19200" y="3962400"/>
            <a:ext cx="6629400" cy="533400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82A54"/>
                </a:solidFill>
              </a:rPr>
              <a:t>Rescue Kits</a:t>
            </a:r>
            <a:endParaRPr lang="en-US" sz="2400" dirty="0">
              <a:solidFill>
                <a:srgbClr val="182A54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19200" y="914400"/>
            <a:ext cx="6629400" cy="533400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82A54"/>
                </a:solidFill>
              </a:rPr>
              <a:t>Opioids: Defined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4686" y="3200400"/>
            <a:ext cx="6629400" cy="533400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82A54"/>
                </a:solidFill>
              </a:rPr>
              <a:t>Naloxone</a:t>
            </a:r>
            <a:endParaRPr lang="en-US" sz="2400" dirty="0">
              <a:solidFill>
                <a:srgbClr val="182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" y="0"/>
            <a:ext cx="9175376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6304"/>
            <a:ext cx="6096000" cy="266789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9600" y="3200400"/>
            <a:ext cx="7924800" cy="1143000"/>
          </a:xfrm>
          <a:prstGeom prst="roundRect">
            <a:avLst/>
          </a:prstGeom>
          <a:ln>
            <a:solidFill>
              <a:srgbClr val="182A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182A54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492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What are </a:t>
            </a:r>
            <a:r>
              <a:rPr lang="en-US" sz="4400" b="1" dirty="0" err="1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opioids</a:t>
            </a:r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?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630" y="1600200"/>
            <a:ext cx="7979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 </a:t>
            </a:r>
            <a:r>
              <a:rPr lang="en-US" sz="2800" b="1" dirty="0"/>
              <a:t>opioid</a:t>
            </a:r>
            <a:r>
              <a:rPr lang="en-US" sz="2800" dirty="0"/>
              <a:t> is </a:t>
            </a:r>
            <a:r>
              <a:rPr lang="en-US" sz="2800" dirty="0" smtClean="0"/>
              <a:t>substance that is derived from the opium poppy, or their synthetic analogues.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124200"/>
            <a:ext cx="8610600" cy="292608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Heroin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Opium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Oxycontin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Oxycodone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Hydrocodone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Hydromorphone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Fentanyl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Buprenorphine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Levorphanol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Codeine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Lorcet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Lortab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Norco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Oncet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Procet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Vicodin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Xodol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Zydone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2430" y="2667000"/>
            <a:ext cx="7979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Mode of Action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7979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Opioids attach to receptors in brain, spinal cord, intestinal tract and elsewhere and reduce the perception of pain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3048000"/>
            <a:ext cx="5715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Addiction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Compulsive drug seeking and use despite negative consequences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2800" b="1" u="sng" dirty="0" smtClean="0"/>
              <a:t>Dependence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Occurs due to “normal” adaptations in the body as a result of prolonged exposure to the opioid.  Withdrawal symptoms will occur upon discontinuing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43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8600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What is opioid dependency?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pic>
        <p:nvPicPr>
          <p:cNvPr id="3076" name="Picture 4" descr="http://www.narcononsouthern-california.net/wp-content/uploads/2014/03/11849594_m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1"/>
            <a:ext cx="4343400" cy="2896464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14478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Body develops a tolerance to opioid substances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User needs higher doses in order to achieve the same effect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User is now at higher risk for overdose </a:t>
            </a:r>
          </a:p>
        </p:txBody>
      </p:sp>
    </p:spTree>
    <p:extLst>
      <p:ext uri="{BB962C8B-B14F-4D97-AF65-F5344CB8AC3E}">
        <p14:creationId xmlns:p14="http://schemas.microsoft.com/office/powerpoint/2010/main" val="35209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What is an opioid overdose?</a:t>
            </a:r>
            <a:endParaRPr lang="en-US" sz="36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76"/>
            <a:ext cx="9165701" cy="6874276"/>
          </a:xfrm>
        </p:spPr>
      </p:pic>
      <p:sp>
        <p:nvSpPr>
          <p:cNvPr id="6" name="TextBox 5"/>
          <p:cNvSpPr txBox="1"/>
          <p:nvPr/>
        </p:nvSpPr>
        <p:spPr>
          <a:xfrm>
            <a:off x="304800" y="311765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Overdose</a:t>
            </a:r>
            <a:r>
              <a:rPr lang="en-US" sz="2400" dirty="0" smtClean="0"/>
              <a:t> occurs </a:t>
            </a:r>
            <a:r>
              <a:rPr lang="en-US" sz="2400" dirty="0"/>
              <a:t>when too much of an </a:t>
            </a:r>
            <a:r>
              <a:rPr lang="en-US" sz="2400" dirty="0" smtClean="0"/>
              <a:t>opioid substance </a:t>
            </a:r>
            <a:r>
              <a:rPr lang="en-US" sz="2400" dirty="0"/>
              <a:t>fits </a:t>
            </a:r>
            <a:r>
              <a:rPr lang="en-US" sz="2400" dirty="0" smtClean="0"/>
              <a:t>into </a:t>
            </a:r>
            <a:r>
              <a:rPr lang="en-US" sz="2400" dirty="0"/>
              <a:t>too many receptors in the brain, slowing and then stopping </a:t>
            </a:r>
            <a:r>
              <a:rPr lang="en-US" sz="2400" dirty="0" smtClean="0"/>
              <a:t>breathing.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2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2766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Symptoms of an overdose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5050" y="1295400"/>
            <a:ext cx="8504150" cy="3429001"/>
          </a:xfrm>
          <a:custGeom>
            <a:avLst/>
            <a:gdLst>
              <a:gd name="connsiteX0" fmla="*/ 0 w 7942884"/>
              <a:gd name="connsiteY0" fmla="*/ 0 h 625205"/>
              <a:gd name="connsiteX1" fmla="*/ 7942884 w 7942884"/>
              <a:gd name="connsiteY1" fmla="*/ 0 h 625205"/>
              <a:gd name="connsiteX2" fmla="*/ 7942884 w 7942884"/>
              <a:gd name="connsiteY2" fmla="*/ 625205 h 625205"/>
              <a:gd name="connsiteX3" fmla="*/ 0 w 7942884"/>
              <a:gd name="connsiteY3" fmla="*/ 625205 h 625205"/>
              <a:gd name="connsiteX4" fmla="*/ 0 w 79428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2884" h="625205">
                <a:moveTo>
                  <a:pt x="0" y="0"/>
                </a:moveTo>
                <a:lnTo>
                  <a:pt x="7942884" y="0"/>
                </a:lnTo>
                <a:lnTo>
                  <a:pt x="79428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45720" rIns="45720" bIns="45720" numCol="1" spcCol="1270" anchor="ctr" anchorCtr="0">
            <a:noAutofit/>
          </a:bodyPr>
          <a:lstStyle/>
          <a:p>
            <a:r>
              <a:rPr lang="en-US" sz="2800" dirty="0" smtClean="0"/>
              <a:t>The three major symptoms known as the “opioid overdose triad”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Pinpoint pupils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Respiratory </a:t>
            </a:r>
            <a:r>
              <a:rPr lang="en-US" sz="2800" dirty="0" smtClean="0"/>
              <a:t>depression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Unconsciousness</a:t>
            </a:r>
          </a:p>
        </p:txBody>
      </p:sp>
      <p:pic>
        <p:nvPicPr>
          <p:cNvPr id="2050" name="Picture 2" descr="http://www.prenoxadinjection.com/images/vid-poster/wh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96" y="3009900"/>
            <a:ext cx="3588803" cy="20193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x.aos.ask.com/question/aq/700px-394px/NULL_12f7cdd24a3676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3317083" cy="1867044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49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900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82A54"/>
                </a:solidFill>
              </a:rPr>
              <a:t>Emergency intervention</a:t>
            </a:r>
            <a:endParaRPr lang="en-US" sz="4400" b="1" dirty="0">
              <a:ln w="127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900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82A5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400800"/>
            <a:ext cx="4471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Source: National Center for Health Statistics, CDC Wonder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1676400"/>
            <a:ext cx="79791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Death related to opioid overdose is preventable if the </a:t>
            </a:r>
          </a:p>
          <a:p>
            <a:r>
              <a:rPr lang="en-US" sz="2800" dirty="0" smtClean="0"/>
              <a:t>patient receives early intervention via 911, basic life support, and the administration of naloxone. 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Call 911.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Initiate rescue breathing.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Administer naloxone.</a:t>
            </a:r>
            <a:endParaRPr lang="en-US" sz="2800" dirty="0"/>
          </a:p>
        </p:txBody>
      </p:sp>
      <p:pic>
        <p:nvPicPr>
          <p:cNvPr id="1026" name="Picture 2" descr="http://www.ohsu.edu/blogs/brain/files/2013/05/iStock_000023473313X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30671"/>
            <a:ext cx="2464553" cy="24574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National Overdose Deaths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Number of Deaths </a:t>
            </a:r>
            <a:r>
              <a:rPr lang="en-US" sz="2800" dirty="0">
                <a:solidFill>
                  <a:srgbClr val="002060"/>
                </a:solidFill>
              </a:rPr>
              <a:t>from Prescription </a:t>
            </a:r>
            <a:r>
              <a:rPr lang="en-US" sz="2800" dirty="0" smtClean="0">
                <a:solidFill>
                  <a:srgbClr val="002060"/>
                </a:solidFill>
              </a:rPr>
              <a:t>Drugs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31096" cy="40472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167653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56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15772</TotalTime>
  <Words>808</Words>
  <Application>Microsoft Office PowerPoint</Application>
  <PresentationFormat>On-screen Show (4:3)</PresentationFormat>
  <Paragraphs>118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National Overdose Deaths Number of Deaths from Prescription Drugs</vt:lpstr>
      <vt:lpstr>National Overdose Deaths Number of Deaths from Heroin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Maloskey</dc:creator>
  <cp:lastModifiedBy>Hilary Burgess</cp:lastModifiedBy>
  <cp:revision>151</cp:revision>
  <cp:lastPrinted>2015-09-15T14:01:19Z</cp:lastPrinted>
  <dcterms:created xsi:type="dcterms:W3CDTF">2014-10-16T15:30:37Z</dcterms:created>
  <dcterms:modified xsi:type="dcterms:W3CDTF">2016-02-10T16:36:57Z</dcterms:modified>
</cp:coreProperties>
</file>