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4"/>
  </p:notesMasterIdLst>
  <p:sldIdLst>
    <p:sldId id="340" r:id="rId5"/>
    <p:sldId id="307" r:id="rId6"/>
    <p:sldId id="308" r:id="rId7"/>
    <p:sldId id="309" r:id="rId8"/>
    <p:sldId id="306" r:id="rId9"/>
    <p:sldId id="311" r:id="rId10"/>
    <p:sldId id="267" r:id="rId11"/>
    <p:sldId id="313" r:id="rId12"/>
    <p:sldId id="314" r:id="rId13"/>
    <p:sldId id="338" r:id="rId14"/>
    <p:sldId id="316" r:id="rId15"/>
    <p:sldId id="317" r:id="rId16"/>
    <p:sldId id="318" r:id="rId17"/>
    <p:sldId id="319" r:id="rId18"/>
    <p:sldId id="320" r:id="rId19"/>
    <p:sldId id="321" r:id="rId20"/>
    <p:sldId id="322" r:id="rId21"/>
    <p:sldId id="323" r:id="rId22"/>
    <p:sldId id="324" r:id="rId23"/>
    <p:sldId id="325" r:id="rId24"/>
    <p:sldId id="327" r:id="rId25"/>
    <p:sldId id="339" r:id="rId26"/>
    <p:sldId id="329" r:id="rId27"/>
    <p:sldId id="330" r:id="rId28"/>
    <p:sldId id="331" r:id="rId29"/>
    <p:sldId id="332" r:id="rId30"/>
    <p:sldId id="312" r:id="rId31"/>
    <p:sldId id="333" r:id="rId32"/>
    <p:sldId id="33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9CC413-B59A-4384-185A-FC1F80C1B1AB}" name="Kelman, Jennifer" initials="JK" userId="S::59523@icf.com::1cbe30e9-fe4c-4a4c-bf93-b261620b3222" providerId="AD"/>
  <p188:author id="{3434DE29-0F53-C9E9-1214-3D1FFB0EE3DD}" name="Miles, Christina" initials="CM" userId="S::54543@icf.com::c71058c1-2b26-4c86-af41-e128f340fa4a" providerId="AD"/>
  <p188:author id="{B66D5D3F-D55B-F7F5-2B37-59A0521E9F2B}" name="Swigart, Tessa" initials="ST" userId="S::58437@icf.com::a364b4d5-7e00-4b82-b0dc-18067af93372" providerId="AD"/>
  <p188:author id="{C64A454F-7138-E77B-6523-4FAF31AE8D1F}" name="DeBroux Adams, Bethany" initials="BD" userId="S::57770@icf.com::784bd764-d3a2-4d78-b38a-b8b6146108e0" providerId="AD"/>
  <p188:author id="{6682FF54-7D7A-AADC-C8A2-BC5C187AE32E}" name="Mitrani-Langoe, Donna (CDC/NCIPC/DOP) (CTR)" initials="MLD((" userId="S::jyy7@cdc.gov::a19fe7d0-c0c2-41d1-9cfb-f7a9521f9c99" providerId="AD"/>
  <p188:author id="{8479E057-2E59-8C6F-3527-D2F8941F498E}" name="Glover-Kudon, Rebecca M. (CDC/NCIPC/DOP)" initials="G(" userId="S::vxz0@cdc.gov::f14c27c6-2f8c-4aa3-965f-539ae9fc17de" providerId="AD"/>
  <p188:author id="{C12CF25E-62D0-2659-266D-5090837A168B}" name="Mitrani-Langoe, Donna" initials="DM" userId="S::55537@icf.com::5b89c3d3-a15e-4d10-a3c3-2b7a42480d95" providerId="AD"/>
  <p188:author id="{6F911077-B34D-28B7-3020-93CADB6BC6F7}" name="Vaughn, Christy" initials="" userId="S::21908@Icf.com::f51f8366-5647-433b-a93e-274691d6f81e" providerId="AD"/>
  <p188:author id="{465A6B81-CC45-2DD4-8254-AC5ABD8CC26B}" name="Schneider, Abbey" initials="AS" userId="S::63690@icf.com::acc0ee44-4847-4ae7-b368-5a4f61cc15eb" providerId="AD"/>
  <p188:author id="{E6EB1784-02D8-77F3-524E-15B8164D97A2}" name="Vaughn, Christy" initials="CV" userId="S::21908@icf.com::f51f8366-5647-433b-a93e-274691d6f81e" providerId="AD"/>
  <p188:author id="{DAE92887-5A5D-69A4-5E01-702E32FFCB22}" name="Onufrak, Patricia" initials="PO" userId="S::14056@icf.com::63e45f54-5512-481c-9f50-5d5aa0295598" providerId="AD"/>
  <p188:author id="{13BEB2A1-6FFA-692A-A955-9685E69C7D5C}" name="Carter, Catherine" initials="CC" userId="S::57597@icf.com::1b505f18-1ed5-46dc-9bf7-09bf97c68c23" providerId="AD"/>
  <p188:author id="{7BF598BA-DA53-59E7-7370-74FAE24E7C50}" name="Paige, Cynthia" initials="PC" userId="S::28704@icf.com::4ce0776a-013f-4be6-a40a-27587622672f" providerId="AD"/>
  <p188:author id="{C45E1BCE-6A20-ECFB-AE28-04E5E2E3820F}" name="Kurnit, Molly Regina (CDC/NCIPC/DOP)" initials="MK" userId="S::uzu3@cdc.gov::1c5ef341-2004-4974-92e6-317b4a270e6b" providerId="AD"/>
  <p188:author id="{3240CCD3-D348-DFC9-65B5-DA2D80A71555}" name="Worthington, Nancy (CDC/NCIPC/DOP)" initials="NW" userId="S::ous8@cdc.gov::b3479ea4-110f-4bcc-8a1d-919e68282a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F25"/>
    <a:srgbClr val="EFECE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5019" autoAdjust="0"/>
  </p:normalViewPr>
  <p:slideViewPr>
    <p:cSldViewPr snapToGrid="0">
      <p:cViewPr varScale="1">
        <p:scale>
          <a:sx n="64" d="100"/>
          <a:sy n="64" d="100"/>
        </p:scale>
        <p:origin x="1002" y="72"/>
      </p:cViewPr>
      <p:guideLst/>
    </p:cSldViewPr>
  </p:slideViewPr>
  <p:outlineViewPr>
    <p:cViewPr>
      <p:scale>
        <a:sx n="33" d="100"/>
        <a:sy n="33" d="100"/>
      </p:scale>
      <p:origin x="0" y="-492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D5CBB-46AD-4965-84EF-CBF8B646545A}"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9C04E-3F9F-4993-B44B-97D79A2E8BAB}" type="slidenum">
              <a:rPr lang="en-US" smtClean="0"/>
              <a:t>‹#›</a:t>
            </a:fld>
            <a:endParaRPr lang="en-US" dirty="0"/>
          </a:p>
        </p:txBody>
      </p:sp>
    </p:spTree>
    <p:extLst>
      <p:ext uri="{BB962C8B-B14F-4D97-AF65-F5344CB8AC3E}">
        <p14:creationId xmlns:p14="http://schemas.microsoft.com/office/powerpoint/2010/main" val="300325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2105/AJPH.2024.30772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5CC2B-AE03-F7C2-E8F4-7599B7FF6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B710-CC8C-7CC0-0CA7-D18879BC811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BC6D7CC-36AA-65E5-376F-164561C9781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This presentation explains what works to save lives from </a:t>
            </a:r>
            <a:r>
              <a:rPr lang="en-US" dirty="0"/>
              <a:t>overdose</a:t>
            </a:r>
            <a:r>
              <a:rPr lang="en-US" sz="1200" kern="1200" dirty="0">
                <a:solidFill>
                  <a:schemeClr val="tx1"/>
                </a:solidFill>
                <a:effectLst/>
                <a:latin typeface="+mn-lt"/>
                <a:ea typeface="+mn-ea"/>
                <a:cs typeface="+mn-cs"/>
              </a:rPr>
              <a:t> in people released from jails. </a:t>
            </a:r>
            <a:endParaRPr lang="en-US" dirty="0"/>
          </a:p>
        </p:txBody>
      </p:sp>
      <p:sp>
        <p:nvSpPr>
          <p:cNvPr id="4" name="Slide Number Placeholder 3">
            <a:extLst>
              <a:ext uri="{FF2B5EF4-FFF2-40B4-BE49-F238E27FC236}">
                <a16:creationId xmlns:a16="http://schemas.microsoft.com/office/drawing/2014/main" id="{6EE5A6B1-9337-A8DA-091F-8669DC5F8A9E}"/>
              </a:ext>
            </a:extLst>
          </p:cNvPr>
          <p:cNvSpPr>
            <a:spLocks noGrp="1"/>
          </p:cNvSpPr>
          <p:nvPr>
            <p:ph type="sldNum" sz="quarter" idx="5"/>
          </p:nvPr>
        </p:nvSpPr>
        <p:spPr/>
        <p:txBody>
          <a:bodyPr/>
          <a:lstStyle/>
          <a:p>
            <a:fld id="{CB39C04E-3F9F-4993-B44B-97D79A2E8BAB}" type="slidenum">
              <a:rPr lang="en-US" smtClean="0"/>
              <a:t>1</a:t>
            </a:fld>
            <a:endParaRPr lang="en-US" dirty="0"/>
          </a:p>
        </p:txBody>
      </p:sp>
    </p:spTree>
    <p:extLst>
      <p:ext uri="{BB962C8B-B14F-4D97-AF65-F5344CB8AC3E}">
        <p14:creationId xmlns:p14="http://schemas.microsoft.com/office/powerpoint/2010/main" val="115699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B6C7C-9B2A-18AA-FA14-F5FB69B04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3DAAD-8C7F-FDC0-7DC0-5F35AE7FED8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DB47D3F-3677-7E8F-879B-597B2C1DBA3B}"/>
              </a:ext>
            </a:extLst>
          </p:cNvPr>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Paired with other re-entry services (such as overdose education and fentanyl test strips), providing naloxone at release can improve outcomes. You can reach out to your state or local health department for printed materials that can be included in re-entry kits.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a:t>Studies have shown that distributing re-entry kits through public safety partners (such as local law enforcement) can help engage people in conversations about drug use, risks, prevention,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of the end of 2023, 45 states and the District of Columbia no longer classify fentanyl test strips as drug paraphernalia (does not include Idaho, Indiana, Iowa, North Dakota, and Texas). </a:t>
            </a:r>
            <a:endParaRPr lang="en-US" sz="1200" b="0" i="0" u="none" strike="noStrike" kern="1200" cap="none" spc="0" normalizeH="0" baseline="0" noProof="0" dirty="0">
              <a:ln>
                <a:noFill/>
              </a:ln>
              <a:solidFill>
                <a:prstClr val="black"/>
              </a:solidFill>
              <a:effectLst/>
              <a:uLnTx/>
              <a:uFillTx/>
              <a:latin typeface="+mn-lt"/>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tabLst/>
              <a:defRPr/>
            </a:pPr>
            <a:endParaRPr lang="en-US" sz="1200" b="0" i="0" u="none" strike="noStrike" kern="1200" cap="none" spc="0" normalizeH="0" baseline="0" noProof="0" dirty="0">
              <a:ln>
                <a:noFill/>
              </a:ln>
              <a:solidFill>
                <a:prstClr val="black"/>
              </a:solidFill>
              <a:effectLst/>
              <a:uLnTx/>
              <a:uFillTx/>
              <a:latin typeface="+mn-lt"/>
            </a:endParaRPr>
          </a:p>
          <a:p>
            <a:pPr marR="0" lvl="0" algn="l" defTabSz="914400" rtl="0" eaLnBrk="1" fontAlgn="auto" latinLnBrk="0" hangingPunct="1">
              <a:lnSpc>
                <a:spcPct val="100000"/>
              </a:lnSpc>
              <a:spcBef>
                <a:spcPts val="0"/>
              </a:spcBef>
              <a:spcAft>
                <a:spcPts val="0"/>
              </a:spcAft>
              <a:buClrTx/>
              <a:buSzTx/>
              <a:buFont typeface="Arial" panose="020B0604020202020204" pitchFamily="34" charset="0"/>
              <a:tabLst/>
              <a:defRPr/>
            </a:pPr>
            <a:endParaRPr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References</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sng"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Larson, M. J., Silcox, J., Olson, R., Cummins, E., Lopes-McCoy, V., Nong, T., &amp; Green, T. C. </a:t>
            </a:r>
            <a:r>
              <a:rPr lang="en-US" sz="1200" b="0" i="0" kern="1200" dirty="0">
                <a:solidFill>
                  <a:schemeClr val="tx1"/>
                </a:solidFill>
                <a:effectLst/>
                <a:latin typeface="+mn-lt"/>
                <a:ea typeface="+mn-ea"/>
                <a:cs typeface="+mn-cs"/>
              </a:rPr>
              <a:t>(2025). Implementation of a Police-Led Fentanyl Test Strip Distribution Program in Two US States. </a:t>
            </a:r>
            <a:r>
              <a:rPr lang="en-US" sz="1200" b="0" i="1" kern="1200" dirty="0">
                <a:solidFill>
                  <a:schemeClr val="tx1"/>
                </a:solidFill>
                <a:effectLst/>
                <a:latin typeface="+mn-lt"/>
                <a:ea typeface="+mn-ea"/>
                <a:cs typeface="+mn-cs"/>
              </a:rPr>
              <a:t>Substance Use &amp; Misuse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60</a:t>
            </a:r>
            <a:r>
              <a:rPr lang="en-US" sz="1200" b="0" i="0" kern="1200" dirty="0">
                <a:solidFill>
                  <a:schemeClr val="tx1"/>
                </a:solidFill>
                <a:effectLst/>
                <a:latin typeface="+mn-lt"/>
                <a:ea typeface="+mn-ea"/>
                <a:cs typeface="+mn-cs"/>
              </a:rPr>
              <a:t>(9), 1339–1348. https://doi.org/10.1080/10826084.2025.2497946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Legislative Analysis and Public Policy Association.</a:t>
            </a:r>
            <a:r>
              <a:rPr lang="en-US" sz="1200" b="0" i="0" kern="1200" dirty="0">
                <a:solidFill>
                  <a:schemeClr val="tx1"/>
                </a:solidFill>
                <a:effectLst/>
                <a:latin typeface="+mn-lt"/>
                <a:ea typeface="+mn-ea"/>
                <a:cs typeface="+mn-cs"/>
              </a:rPr>
              <a:t> (n.d.). </a:t>
            </a:r>
            <a:r>
              <a:rPr lang="en-US" sz="1200" b="0" i="1" kern="1200" dirty="0">
                <a:solidFill>
                  <a:schemeClr val="tx1"/>
                </a:solidFill>
                <a:effectLst/>
                <a:latin typeface="+mn-lt"/>
                <a:ea typeface="+mn-ea"/>
                <a:cs typeface="+mn-cs"/>
              </a:rPr>
              <a:t>Fentanyl test strips: State laws</a:t>
            </a:r>
            <a:r>
              <a:rPr lang="en-US" sz="1200" b="0" i="0" kern="1200" dirty="0">
                <a:solidFill>
                  <a:schemeClr val="tx1"/>
                </a:solidFill>
                <a:effectLst/>
                <a:latin typeface="+mn-lt"/>
                <a:ea typeface="+mn-ea"/>
                <a:cs typeface="+mn-cs"/>
              </a:rPr>
              <a:t>. Legislative Analysis and Public Policy Association. https://legislativeanalysis.org/knowledge-lab-state-maps/fentanyl-tests-strips/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ea typeface="+mn-ea"/>
                <a:cs typeface="+mn-cs"/>
              </a:rPr>
              <a:t>Olson, R., Case, P., Palacios, W. R., Hunter, A., Lopes-McCoy, V., &amp; Green, T. C. </a:t>
            </a:r>
            <a:r>
              <a:rPr kumimoji="0" lang="en-US" sz="1200" b="0" i="0" u="none" strike="noStrike" kern="1200" cap="none" spc="0" normalizeH="0" baseline="0" noProof="0" dirty="0">
                <a:ln>
                  <a:noFill/>
                </a:ln>
                <a:solidFill>
                  <a:prstClr val="black"/>
                </a:solidFill>
                <a:effectLst/>
                <a:uLnTx/>
                <a:uFillTx/>
                <a:ea typeface="+mn-ea"/>
                <a:cs typeface="+mn-cs"/>
              </a:rPr>
              <a:t>(2022). Law enforcement and community provision of fentanyl test strips to people who use drugs for engagement and referral to services. </a:t>
            </a:r>
            <a:r>
              <a:rPr kumimoji="0" lang="en-US" sz="1200" b="0" i="1" u="none" strike="noStrike" kern="1200" cap="none" spc="0" normalizeH="0" baseline="0" noProof="0" dirty="0">
                <a:ln>
                  <a:noFill/>
                </a:ln>
                <a:solidFill>
                  <a:prstClr val="black"/>
                </a:solidFill>
                <a:effectLst/>
                <a:uLnTx/>
                <a:uFillTx/>
                <a:ea typeface="+mn-ea"/>
                <a:cs typeface="+mn-cs"/>
              </a:rPr>
              <a:t>Journal of Public Health Management and Practice, 28</a:t>
            </a:r>
            <a:r>
              <a:rPr kumimoji="0" lang="en-US" sz="1200" b="0" i="0" u="none" strike="noStrike" kern="1200" cap="none" spc="0" normalizeH="0" baseline="0" noProof="0" dirty="0">
                <a:ln>
                  <a:noFill/>
                </a:ln>
                <a:solidFill>
                  <a:prstClr val="black"/>
                </a:solidFill>
                <a:effectLst/>
                <a:uLnTx/>
                <a:uFillTx/>
                <a:ea typeface="+mn-ea"/>
                <a:cs typeface="+mn-cs"/>
              </a:rPr>
              <a:t>(Suppl 6), S343–S346. https://doi.org/10.1097/PHH.0000000000001576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Vickers-Smith, R. A., Gelberg, K. H., Childerhose, J. E., et al. </a:t>
            </a:r>
            <a:r>
              <a:rPr kumimoji="0" lang="en-US" sz="1200" b="0" i="0" u="none" strike="noStrike" kern="1200" cap="none" spc="0" normalizeH="0" baseline="0" noProof="0" dirty="0">
                <a:ln>
                  <a:noFill/>
                </a:ln>
                <a:solidFill>
                  <a:prstClr val="black"/>
                </a:solidFill>
                <a:effectLst/>
                <a:uLnTx/>
                <a:uFillTx/>
                <a:latin typeface="+mn-lt"/>
                <a:ea typeface="+mn-ea"/>
                <a:cs typeface="+mn-cs"/>
              </a:rPr>
              <a:t>(2025). Fentanyl test strip use and overdose risk reduction behaviors among people who use drugs. </a:t>
            </a:r>
            <a:r>
              <a:rPr kumimoji="0" lang="en-US" sz="1200" b="0" i="1" u="none" strike="noStrike" kern="1200" cap="none" spc="0" normalizeH="0" baseline="0" noProof="0" dirty="0">
                <a:ln>
                  <a:noFill/>
                </a:ln>
                <a:solidFill>
                  <a:prstClr val="black"/>
                </a:solidFill>
                <a:effectLst/>
                <a:uLnTx/>
                <a:uFillTx/>
                <a:latin typeface="+mn-lt"/>
                <a:ea typeface="+mn-ea"/>
                <a:cs typeface="+mn-cs"/>
              </a:rPr>
              <a:t>JAMA Network Open, 8</a:t>
            </a:r>
            <a:r>
              <a:rPr kumimoji="0" lang="en-US" sz="1200" b="0" i="0" u="none" strike="noStrike" kern="1200" cap="none" spc="0" normalizeH="0" baseline="0" noProof="0" dirty="0">
                <a:ln>
                  <a:noFill/>
                </a:ln>
                <a:solidFill>
                  <a:prstClr val="black"/>
                </a:solidFill>
                <a:effectLst/>
                <a:uLnTx/>
                <a:uFillTx/>
                <a:latin typeface="+mn-lt"/>
                <a:ea typeface="+mn-ea"/>
                <a:cs typeface="+mn-cs"/>
              </a:rPr>
              <a:t>(5), e2510077. https://doi.org/10.1001/jamanetworkopen.2025.10077 (https://jamanetwork.com/journals/jamanetworkopen/fullarticle/2833888) </a:t>
            </a:r>
            <a:endParaRPr kumimoji="0" lang="en-US" sz="1200" b="1" i="0" u="none" strike="noStrike" kern="1200" cap="none" spc="0" normalizeH="0" baseline="0" noProof="0" dirty="0">
              <a:ln>
                <a:noFill/>
              </a:ln>
              <a:solidFill>
                <a:prstClr val="black"/>
              </a:solidFill>
              <a:effectLst/>
              <a:uLnTx/>
              <a:uFillTx/>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ea typeface="+mn-ea"/>
                <a:cs typeface="+mn-cs"/>
              </a:rPr>
              <a:t>Wenger, L. D., Showalter, D., Lambdin, B., Leiva, D., Wheeler, E., Davidson, P. J., Coffin, P. O., Binswanger, I. A., &amp; Kral, A. H. </a:t>
            </a:r>
            <a:r>
              <a:rPr kumimoji="0" lang="en-US" sz="1200" b="0" i="0" u="none" strike="noStrike" kern="1200" cap="none" spc="0" normalizeH="0" baseline="0" noProof="0" dirty="0">
                <a:ln>
                  <a:noFill/>
                </a:ln>
                <a:solidFill>
                  <a:prstClr val="black"/>
                </a:solidFill>
                <a:effectLst/>
                <a:uLnTx/>
                <a:uFillTx/>
                <a:ea typeface="+mn-ea"/>
                <a:cs typeface="+mn-cs"/>
              </a:rPr>
              <a:t>(2019). Overdose education and naloxone distribution in the San Francisco County Jail. </a:t>
            </a:r>
            <a:r>
              <a:rPr kumimoji="0" lang="en-US" sz="1200" b="0" i="1" u="none" strike="noStrike" kern="1200" cap="none" spc="0" normalizeH="0" baseline="0" noProof="0" dirty="0">
                <a:ln>
                  <a:noFill/>
                </a:ln>
                <a:solidFill>
                  <a:prstClr val="black"/>
                </a:solidFill>
                <a:effectLst/>
                <a:uLnTx/>
                <a:uFillTx/>
                <a:ea typeface="+mn-ea"/>
                <a:cs typeface="+mn-cs"/>
              </a:rPr>
              <a:t>Journal of Correctional Health Care, 25</a:t>
            </a:r>
            <a:r>
              <a:rPr kumimoji="0" lang="en-US" sz="1200" b="0" i="0" u="none" strike="noStrike" kern="1200" cap="none" spc="0" normalizeH="0" baseline="0" noProof="0" dirty="0">
                <a:ln>
                  <a:noFill/>
                </a:ln>
                <a:solidFill>
                  <a:prstClr val="black"/>
                </a:solidFill>
                <a:effectLst/>
                <a:uLnTx/>
                <a:uFillTx/>
                <a:ea typeface="+mn-ea"/>
                <a:cs typeface="+mn-cs"/>
              </a:rPr>
              <a:t>(4), 343–351. https://doi.org/10.1177/1078345819882771</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628650" lvl="1" indent="-171450">
              <a:buFont typeface="Arial" panose="020B0604020202020204" pitchFamily="34" charset="0"/>
              <a:buChar cha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1" dirty="0"/>
          </a:p>
        </p:txBody>
      </p:sp>
      <p:sp>
        <p:nvSpPr>
          <p:cNvPr id="4" name="Slide Number Placeholder 3">
            <a:extLst>
              <a:ext uri="{FF2B5EF4-FFF2-40B4-BE49-F238E27FC236}">
                <a16:creationId xmlns:a16="http://schemas.microsoft.com/office/drawing/2014/main" id="{F44C057E-5FD6-2777-0CA8-405833FD34B6}"/>
              </a:ext>
            </a:extLst>
          </p:cNvPr>
          <p:cNvSpPr>
            <a:spLocks noGrp="1"/>
          </p:cNvSpPr>
          <p:nvPr>
            <p:ph type="sldNum" sz="quarter" idx="5"/>
          </p:nvPr>
        </p:nvSpPr>
        <p:spPr/>
        <p:txBody>
          <a:bodyPr/>
          <a:lstStyle/>
          <a:p>
            <a:fld id="{CB39C04E-3F9F-4993-B44B-97D79A2E8BAB}" type="slidenum">
              <a:rPr lang="en-US" smtClean="0"/>
              <a:t>11</a:t>
            </a:fld>
            <a:endParaRPr lang="en-US" dirty="0"/>
          </a:p>
        </p:txBody>
      </p:sp>
    </p:spTree>
    <p:extLst>
      <p:ext uri="{BB962C8B-B14F-4D97-AF65-F5344CB8AC3E}">
        <p14:creationId xmlns:p14="http://schemas.microsoft.com/office/powerpoint/2010/main" val="391994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There are many ways that naloxone can be obtained by jails at a low cost or free of charge, including:</a:t>
            </a:r>
          </a:p>
          <a:p>
            <a:endParaRPr lang="en-US" dirty="0"/>
          </a:p>
          <a:p>
            <a:pPr marL="0" indent="0">
              <a:buFont typeface="Arial" panose="020B0604020202020204" pitchFamily="34" charset="0"/>
              <a:buNone/>
            </a:pPr>
            <a:r>
              <a:rPr lang="en-US" b="1" dirty="0"/>
              <a:t>Self-Funding:</a:t>
            </a:r>
          </a:p>
          <a:p>
            <a:pPr marL="171450" indent="-171450">
              <a:buFont typeface="Arial" panose="020B0604020202020204" pitchFamily="34" charset="0"/>
              <a:buChar char="•"/>
            </a:pPr>
            <a:r>
              <a:rPr lang="en-US" dirty="0"/>
              <a:t>Jails can purchase naloxone directly from pharmaceutical manufacturers or retailers who carry naloxone over-the-counter, such as pharmacies or even some grocery stores.  </a:t>
            </a:r>
          </a:p>
          <a:p>
            <a:pPr marL="628650" lvl="1" indent="-171450">
              <a:buFont typeface="Arial" panose="020B0604020202020204" pitchFamily="34" charset="0"/>
              <a:buChar char="•"/>
            </a:pPr>
            <a:r>
              <a:rPr lang="en-US" dirty="0"/>
              <a:t>To purchase directly from manufacturers, jails should check their local laws to determine whether a standing order is required. Standing orders may be needed to order types of naloxone that require a prescription or for insurance to cover prescriptions. </a:t>
            </a:r>
          </a:p>
          <a:p>
            <a:pPr marL="171450" indent="-171450">
              <a:buFont typeface="Arial" panose="020B0604020202020204" pitchFamily="34" charset="0"/>
              <a:buChar char="•"/>
            </a:pPr>
            <a:r>
              <a:rPr lang="en-US" dirty="0"/>
              <a:t>There are nationwide systems to order both naloxone and fentanyl test strips at a discount from manufacturers. </a:t>
            </a:r>
            <a:endParaRPr lang="en-US" b="1" dirty="0"/>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Partnerships:</a:t>
            </a:r>
          </a:p>
          <a:p>
            <a:pPr marL="171450" lvl="0" indent="-171450">
              <a:buFont typeface="Arial" panose="020B0604020202020204" pitchFamily="34" charset="0"/>
              <a:buChar char="•"/>
            </a:pPr>
            <a:r>
              <a:rPr lang="en-US" dirty="0"/>
              <a:t>Jails can partner with a variety of organizations to distribute both naloxone and fentanyl test strips.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Look to partner with state and local health departments. Some receive funding from the Overdose Data to Action (OD2A) program to support distributing naloxone and fentanyl test strips to individuals upon re-entry.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Additionally, many community-based programs can provide naloxone and other resources and open up the opportunity for partnerships.</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Grants:</a:t>
            </a:r>
          </a:p>
          <a:p>
            <a:pPr marL="171450" indent="-171450">
              <a:buFont typeface="Arial" panose="020B0604020202020204" pitchFamily="34" charset="0"/>
              <a:buChar char="•"/>
            </a:pPr>
            <a:r>
              <a:rPr lang="en-US" dirty="0"/>
              <a:t>There are a variety of federal grants available for jails to supply naloxone and fentanyl test strips, which can be found on SAMHSA’s website. These grants distribute funds to jails or to local governments, to then distribute funds to jails. </a:t>
            </a:r>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r>
              <a:rPr lang="en-US" u="sng" dirty="0"/>
              <a:t>References</a:t>
            </a:r>
            <a:r>
              <a:rPr lang="en-US" u="none" dirty="0"/>
              <a:t>:</a:t>
            </a:r>
            <a:r>
              <a:rPr lang="en-US" u="sng" dirty="0"/>
              <a:t> </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California Correctional Health Care Services. </a:t>
            </a:r>
            <a:r>
              <a:rPr lang="en-US" sz="1200" b="0" i="0" kern="1200" dirty="0">
                <a:solidFill>
                  <a:schemeClr val="tx1"/>
                </a:solidFill>
                <a:effectLst/>
                <a:latin typeface="+mn-lt"/>
                <a:ea typeface="+mn-ea"/>
                <a:cs typeface="+mn-cs"/>
              </a:rPr>
              <a:t>(2024, May). </a:t>
            </a:r>
            <a:r>
              <a:rPr lang="en-US" sz="1200" b="0" i="1" kern="1200" dirty="0">
                <a:solidFill>
                  <a:schemeClr val="tx1"/>
                </a:solidFill>
                <a:effectLst/>
                <a:latin typeface="+mn-lt"/>
                <a:ea typeface="+mn-ea"/>
                <a:cs typeface="+mn-cs"/>
              </a:rPr>
              <a:t>Impact of naloxone availability and distribution </a:t>
            </a:r>
            <a:r>
              <a:rPr lang="en-US" i="1" dirty="0"/>
              <a:t>within the California Department of Corrections and Rehabilitation (CDCR)</a:t>
            </a:r>
            <a:r>
              <a:rPr lang="en-US" sz="1200" b="0" i="0" kern="1200" dirty="0">
                <a:solidFill>
                  <a:schemeClr val="tx1"/>
                </a:solidFill>
                <a:effectLst/>
                <a:latin typeface="+mn-lt"/>
                <a:ea typeface="+mn-ea"/>
                <a:cs typeface="+mn-cs"/>
              </a:rPr>
              <a:t>. https://cchcs.ca.gov/wp-content/uploads/sites/60/Impact-of-Naloxone-Availability-and-Distribution.pdf</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Network for Public Health Law. </a:t>
            </a:r>
            <a:r>
              <a:rPr lang="en-US" sz="1200" b="0" i="0" kern="1200" dirty="0">
                <a:solidFill>
                  <a:schemeClr val="tx1"/>
                </a:solidFill>
                <a:effectLst/>
                <a:latin typeface="+mn-lt"/>
                <a:ea typeface="+mn-ea"/>
                <a:cs typeface="+mn-cs"/>
              </a:rPr>
              <a:t>(2024, May). </a:t>
            </a:r>
            <a:r>
              <a:rPr lang="en-US" sz="1200" b="0" i="1" kern="1200" dirty="0">
                <a:solidFill>
                  <a:schemeClr val="tx1"/>
                </a:solidFill>
                <a:effectLst/>
                <a:latin typeface="+mn-lt"/>
                <a:ea typeface="+mn-ea"/>
                <a:cs typeface="+mn-cs"/>
              </a:rPr>
              <a:t>Characteristics of statewide naloxone distribution mechanisms. https://www.networkforphl.org/resources/characteristics-of-statewide-naloxone-distribution-mechanisms/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B39C04E-3F9F-4993-B44B-97D79A2E8BAB}" type="slidenum">
              <a:rPr lang="en-US" smtClean="0"/>
              <a:t>12</a:t>
            </a:fld>
            <a:endParaRPr lang="en-US" dirty="0"/>
          </a:p>
        </p:txBody>
      </p:sp>
    </p:spTree>
    <p:extLst>
      <p:ext uri="{BB962C8B-B14F-4D97-AF65-F5344CB8AC3E}">
        <p14:creationId xmlns:p14="http://schemas.microsoft.com/office/powerpoint/2010/main" val="422501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ways that jails can go about offering and </a:t>
            </a:r>
            <a:r>
              <a:rPr lang="en-US" dirty="0">
                <a:highlight>
                  <a:srgbClr val="FFFF00"/>
                </a:highlight>
              </a:rPr>
              <a:t>distributing naloxone and other supplies (such as fentanyl test strips) to people at risk of overdose. </a:t>
            </a:r>
            <a:endParaRPr lang="en-US" dirty="0"/>
          </a:p>
          <a:p>
            <a:endParaRPr lang="en-US" dirty="0"/>
          </a:p>
        </p:txBody>
      </p:sp>
      <p:sp>
        <p:nvSpPr>
          <p:cNvPr id="4" name="Slide Number Placeholder 3"/>
          <p:cNvSpPr>
            <a:spLocks noGrp="1"/>
          </p:cNvSpPr>
          <p:nvPr>
            <p:ph type="sldNum" sz="quarter" idx="5"/>
          </p:nvPr>
        </p:nvSpPr>
        <p:spPr/>
        <p:txBody>
          <a:bodyPr/>
          <a:lstStyle/>
          <a:p>
            <a:fld id="{CB39C04E-3F9F-4993-B44B-97D79A2E8BAB}" type="slidenum">
              <a:rPr lang="en-US" smtClean="0"/>
              <a:t>13</a:t>
            </a:fld>
            <a:endParaRPr lang="en-US" dirty="0"/>
          </a:p>
        </p:txBody>
      </p:sp>
    </p:spTree>
    <p:extLst>
      <p:ext uri="{BB962C8B-B14F-4D97-AF65-F5344CB8AC3E}">
        <p14:creationId xmlns:p14="http://schemas.microsoft.com/office/powerpoint/2010/main" val="377995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32D1-2FB0-A3B8-77D2-DDEEE2F78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5BF73-455C-9B79-D502-85D55564092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17AAAA7-05CB-91EB-6511-BB0D51F4E9FB}"/>
              </a:ext>
            </a:extLst>
          </p:cNvPr>
          <p:cNvSpPr>
            <a:spLocks noGrp="1"/>
          </p:cNvSpPr>
          <p:nvPr>
            <p:ph type="body" idx="1"/>
          </p:nvPr>
        </p:nvSpPr>
        <p:spPr/>
        <p:txBody>
          <a:bodyPr/>
          <a:lstStyle/>
          <a:p>
            <a:pPr marL="171450" indent="-171450">
              <a:buFont typeface="Arial" panose="020B0604020202020204" pitchFamily="34" charset="0"/>
              <a:buChar char="•"/>
            </a:pPr>
            <a:r>
              <a:rPr lang="en-US" dirty="0"/>
              <a:t>Naloxone vending machines can be put in a variety of areas for easy access by those released from jail, including in lobbies, release areas, and other spaces close to the jail.  </a:t>
            </a:r>
          </a:p>
          <a:p>
            <a:pPr marL="628650" lvl="1" indent="-171450">
              <a:buFont typeface="Arial" panose="020B0604020202020204" pitchFamily="34" charset="0"/>
              <a:buChar char="•"/>
            </a:pPr>
            <a:r>
              <a:rPr lang="en-US" dirty="0"/>
              <a:t>These convenient locations also make it easy for friends and family to access naloxone. </a:t>
            </a:r>
          </a:p>
          <a:p>
            <a:pPr marL="171450" indent="-171450">
              <a:buFont typeface="Arial" panose="020B0604020202020204" pitchFamily="34" charset="0"/>
              <a:buChar char="•"/>
            </a:pPr>
            <a:r>
              <a:rPr lang="en-US" dirty="0"/>
              <a:t>Vending machines can hold up to 300 naloxone kits, which means that fewer refills are needed.  </a:t>
            </a:r>
          </a:p>
          <a:p>
            <a:pPr marL="171450" indent="-171450">
              <a:buFont typeface="Arial" panose="020B0604020202020204" pitchFamily="34" charset="0"/>
              <a:buChar char="•"/>
            </a:pPr>
            <a:r>
              <a:rPr lang="en-US" dirty="0"/>
              <a:t>They can have minimal to no staff burden. Depending on the group with which your jail partners, jail staff may not even be required to restock the machine. </a:t>
            </a:r>
          </a:p>
          <a:p>
            <a:pPr marL="171450" indent="-171450">
              <a:buFont typeface="Arial" panose="020B0604020202020204" pitchFamily="34" charset="0"/>
              <a:buChar char="•"/>
            </a:pPr>
            <a:r>
              <a:rPr lang="en-US" dirty="0"/>
              <a:t>They are highly effective at reducing overdoses for people being released from jail because they make it easy for them to grab naloxone on their way out.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on where the machines are located, returning to get another dose needs little, if any, assistance.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Jails can explore partnerships with public health agencies (such as OD2As) that already operate naloxone vending programs, and/or follow their jurisdiction’s standard procurement or vendor approval processes. Be sure to look for qualified vending machine providers that can support secure medication distribution.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u="sng" dirty="0"/>
              <a:t>References</a:t>
            </a:r>
            <a:r>
              <a:rPr lang="en-US" u="none" dirty="0"/>
              <a:t>:</a:t>
            </a:r>
            <a:r>
              <a:rPr lang="en-US" u="sng" dirty="0"/>
              <a:t>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Victor, G., Hedden-Clayton, B., Lenz, D., Attaway, P. R., &amp; Ray, B. </a:t>
            </a:r>
            <a:r>
              <a:rPr lang="en-US" sz="1200" b="0" i="0" kern="1200" dirty="0">
                <a:solidFill>
                  <a:schemeClr val="tx1"/>
                </a:solidFill>
                <a:effectLst/>
                <a:latin typeface="+mn-lt"/>
                <a:ea typeface="+mn-ea"/>
                <a:cs typeface="+mn-cs"/>
              </a:rPr>
              <a:t>Naloxone vending machines in county jail. </a:t>
            </a:r>
            <a:r>
              <a:rPr lang="en-US" sz="1200" b="0" i="1" kern="1200" dirty="0">
                <a:solidFill>
                  <a:schemeClr val="tx1"/>
                </a:solidFill>
                <a:effectLst/>
                <a:latin typeface="+mn-lt"/>
                <a:ea typeface="+mn-ea"/>
                <a:cs typeface="+mn-cs"/>
              </a:rPr>
              <a:t>J Subst Use Addict Treat.</a:t>
            </a:r>
            <a:r>
              <a:rPr lang="en-US" sz="1200" b="0" i="0" kern="1200" dirty="0">
                <a:solidFill>
                  <a:schemeClr val="tx1"/>
                </a:solidFill>
                <a:effectLst/>
                <a:latin typeface="+mn-lt"/>
                <a:ea typeface="+mn-ea"/>
                <a:cs typeface="+mn-cs"/>
              </a:rPr>
              <a:t> 2024;167:209521. https://doi.org/10.1016/j.josat.2024.209521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Wayne State University Center for Behavioral Health and Justice. </a:t>
            </a:r>
            <a:r>
              <a:rPr lang="en-US" sz="1200" b="0" i="0" kern="1200" dirty="0">
                <a:solidFill>
                  <a:schemeClr val="tx1"/>
                </a:solidFill>
                <a:effectLst/>
                <a:latin typeface="+mn-lt"/>
                <a:ea typeface="+mn-ea"/>
                <a:cs typeface="+mn-cs"/>
              </a:rPr>
              <a:t>(2021). </a:t>
            </a:r>
            <a:r>
              <a:rPr lang="en-US" sz="1200" b="0" i="1" kern="1200" dirty="0">
                <a:solidFill>
                  <a:schemeClr val="tx1"/>
                </a:solidFill>
                <a:effectLst/>
                <a:latin typeface="+mn-lt"/>
                <a:ea typeface="+mn-ea"/>
                <a:cs typeface="+mn-cs"/>
              </a:rPr>
              <a:t>Expanding Naloxone Distribution in County Jails</a:t>
            </a:r>
            <a:r>
              <a:rPr lang="en-US" sz="1200" b="0" i="0" kern="1200" dirty="0">
                <a:solidFill>
                  <a:schemeClr val="tx1"/>
                </a:solidFill>
                <a:effectLst/>
                <a:latin typeface="+mn-lt"/>
                <a:ea typeface="+mn-ea"/>
                <a:cs typeface="+mn-cs"/>
              </a:rPr>
              <a:t>. https://behaviorhealthjustice.wayne.edu/naloxone_toolkit/cbhj_naloxone_toolkit_june-2021.pdf</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Companion Materials</a:t>
            </a:r>
            <a:r>
              <a:rPr lang="en-US" sz="1200" b="0" i="0" u="non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Augusta Chronicle. </a:t>
            </a:r>
            <a:r>
              <a:rPr lang="en-US" sz="1200" b="0" kern="1200" dirty="0">
                <a:solidFill>
                  <a:schemeClr val="tx1"/>
                </a:solidFill>
                <a:effectLst/>
                <a:latin typeface="+mn-lt"/>
                <a:ea typeface="+mn-ea"/>
                <a:cs typeface="+mn-cs"/>
              </a:rPr>
              <a:t>This Georgia sheriff’s office launches free Narcan vending machine. Here’s how it works. </a:t>
            </a:r>
            <a:r>
              <a:rPr lang="en-US" sz="1200" kern="1200" dirty="0">
                <a:solidFill>
                  <a:schemeClr val="tx1"/>
                </a:solidFill>
                <a:effectLst/>
                <a:latin typeface="+mn-lt"/>
                <a:ea typeface="+mn-ea"/>
                <a:cs typeface="+mn-cs"/>
              </a:rPr>
              <a:t>https://www.augustachronicle.com/story/news/2025/06/09/this-georgia-sheriffs-office-installs-narcan-vending-machine/84115879007/</a:t>
            </a: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3FE7C86-F44E-C99B-4FEA-AC01121FF885}"/>
              </a:ext>
            </a:extLst>
          </p:cNvPr>
          <p:cNvSpPr>
            <a:spLocks noGrp="1"/>
          </p:cNvSpPr>
          <p:nvPr>
            <p:ph type="sldNum" sz="quarter" idx="5"/>
          </p:nvPr>
        </p:nvSpPr>
        <p:spPr/>
        <p:txBody>
          <a:bodyPr/>
          <a:lstStyle/>
          <a:p>
            <a:fld id="{CB39C04E-3F9F-4993-B44B-97D79A2E8BAB}" type="slidenum">
              <a:rPr lang="en-US" smtClean="0"/>
              <a:t>14</a:t>
            </a:fld>
            <a:endParaRPr lang="en-US" dirty="0"/>
          </a:p>
        </p:txBody>
      </p:sp>
    </p:spTree>
    <p:extLst>
      <p:ext uri="{BB962C8B-B14F-4D97-AF65-F5344CB8AC3E}">
        <p14:creationId xmlns:p14="http://schemas.microsoft.com/office/powerpoint/2010/main" val="35000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DCBD-2415-A93A-8C0D-2815D1FD9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11793-76BA-2EFB-ACA0-87DCDAF6970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D9147F5-7501-4059-38D0-9D5AA850D97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Placing naloxone in property boxes upon release is a discreet way to provide naloxone.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Kits can be placed in all property boxes for people exiting jail or given to specific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Placing naloxone in ALL personal property boxes can lower the burden on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Keep in mind that: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Placement in property boxes is often just before release due to the expiration dates on naloxone. However, releases can be unexpected.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Jails may restrict who can actually place naloxone in property boxes.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most effective when naloxone is placed in </a:t>
            </a:r>
            <a:r>
              <a:rPr kumimoji="0" lang="en-US" sz="1200" b="1" i="0" u="none" strike="noStrike" kern="1200" cap="none" spc="0" normalizeH="0" baseline="0" noProof="0" dirty="0">
                <a:ln>
                  <a:noFill/>
                </a:ln>
                <a:solidFill>
                  <a:prstClr val="black"/>
                </a:solidFill>
                <a:effectLst/>
                <a:uLnTx/>
                <a:uFillTx/>
                <a:latin typeface="+mn-lt"/>
                <a:ea typeface="+mn-ea"/>
                <a:cs typeface="+mn-cs"/>
              </a:rPr>
              <a:t>ALL</a:t>
            </a:r>
            <a:r>
              <a:rPr kumimoji="0" lang="en-US" sz="1200" b="0" i="0" u="none" strike="noStrike" kern="1200" cap="none" spc="0" normalizeH="0" baseline="0" noProof="0" dirty="0">
                <a:ln>
                  <a:noFill/>
                </a:ln>
                <a:solidFill>
                  <a:prstClr val="black"/>
                </a:solidFill>
                <a:effectLst/>
                <a:uLnTx/>
                <a:uFillTx/>
                <a:latin typeface="+mn-lt"/>
                <a:ea typeface="+mn-ea"/>
                <a:cs typeface="+mn-cs"/>
              </a:rPr>
              <a:t> property boxes, and people being released can “opt out” by returning it on their way out of the jail. If naloxone is placed in the property boxes of specific people, the impact will be moderate because not everyone will have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u="sng" dirty="0"/>
          </a:p>
          <a:p>
            <a:r>
              <a:rPr lang="en-US" u="sng" dirty="0"/>
              <a:t>Reference</a:t>
            </a:r>
            <a:r>
              <a:rPr lang="en-US" u="none" dirty="0"/>
              <a:t>:</a:t>
            </a:r>
            <a:r>
              <a:rPr lang="en-US" u="sng" dirty="0"/>
              <a:t> </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Wayne State University Center for Behavioral Health and Justice. </a:t>
            </a:r>
            <a:r>
              <a:rPr lang="en-US" sz="1200" b="0" i="0" kern="1200" dirty="0">
                <a:solidFill>
                  <a:schemeClr val="tx1"/>
                </a:solidFill>
                <a:effectLst/>
                <a:latin typeface="+mn-lt"/>
                <a:ea typeface="+mn-ea"/>
                <a:cs typeface="+mn-cs"/>
              </a:rPr>
              <a:t>(2021). </a:t>
            </a:r>
            <a:r>
              <a:rPr lang="en-US" sz="1200" b="0" i="1" kern="1200" dirty="0">
                <a:solidFill>
                  <a:schemeClr val="tx1"/>
                </a:solidFill>
                <a:effectLst/>
                <a:latin typeface="+mn-lt"/>
                <a:ea typeface="+mn-ea"/>
                <a:cs typeface="+mn-cs"/>
              </a:rPr>
              <a:t>Expanding Naloxone Distribution in County Jails</a:t>
            </a:r>
            <a:r>
              <a:rPr lang="en-US" sz="1200" b="0" i="0" kern="1200" dirty="0">
                <a:solidFill>
                  <a:schemeClr val="tx1"/>
                </a:solidFill>
                <a:effectLst/>
                <a:latin typeface="+mn-lt"/>
                <a:ea typeface="+mn-ea"/>
                <a:cs typeface="+mn-cs"/>
              </a:rPr>
              <a:t>. https://behaviorhealthjustice.wayne.edu/naloxone_toolkit/cbhj_naloxone_toolkit_june-2021.pdf</a:t>
            </a:r>
          </a:p>
        </p:txBody>
      </p:sp>
      <p:sp>
        <p:nvSpPr>
          <p:cNvPr id="4" name="Slide Number Placeholder 3">
            <a:extLst>
              <a:ext uri="{FF2B5EF4-FFF2-40B4-BE49-F238E27FC236}">
                <a16:creationId xmlns:a16="http://schemas.microsoft.com/office/drawing/2014/main" id="{FAD89A54-1780-A3FF-8C87-4BBDF325CCE1}"/>
              </a:ext>
            </a:extLst>
          </p:cNvPr>
          <p:cNvSpPr>
            <a:spLocks noGrp="1"/>
          </p:cNvSpPr>
          <p:nvPr>
            <p:ph type="sldNum" sz="quarter" idx="5"/>
          </p:nvPr>
        </p:nvSpPr>
        <p:spPr/>
        <p:txBody>
          <a:bodyPr/>
          <a:lstStyle/>
          <a:p>
            <a:fld id="{CB39C04E-3F9F-4993-B44B-97D79A2E8BAB}" type="slidenum">
              <a:rPr lang="en-US" smtClean="0"/>
              <a:t>15</a:t>
            </a:fld>
            <a:endParaRPr lang="en-US" dirty="0"/>
          </a:p>
        </p:txBody>
      </p:sp>
    </p:spTree>
    <p:extLst>
      <p:ext uri="{BB962C8B-B14F-4D97-AF65-F5344CB8AC3E}">
        <p14:creationId xmlns:p14="http://schemas.microsoft.com/office/powerpoint/2010/main" val="292233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89DA3-7AB3-96FF-C5DF-6E74DD0F2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A4A5E-FEBF-28B7-92EF-2B100B3CC8C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6638404-2D70-AC7D-050A-A4ED78900CF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Jail staff can also refer individuals being released to community organizations, such as health departments and community-based agencies, to receive naloxone.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organizations tend to keep more naloxone kits on hand than many jails.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With this method, jail staff inform people which organizations can provide them with naloxone. Most organizations also offer instructions on how to use naloxone.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burden on jail staff ranges from low to medium, depending on how involved the referrals are. For example, will they be warm handoffs or will staff be handing over contact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option is considered slightly effective at reducing overdose for the people being released because it is an indirect method of providing naloxone.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u="sng" dirty="0"/>
          </a:p>
          <a:p>
            <a:r>
              <a:rPr lang="en-US" u="sng" dirty="0"/>
              <a:t>Reference</a:t>
            </a:r>
            <a:r>
              <a:rPr lang="en-US" u="none" dirty="0"/>
              <a:t>:</a:t>
            </a:r>
            <a:r>
              <a:rPr lang="en-US" u="sng" dirty="0"/>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Wayne State University Center for Behavioral Health and Justice. </a:t>
            </a:r>
            <a:r>
              <a:rPr lang="en-US" sz="1200" b="0" i="0" kern="1200" dirty="0">
                <a:solidFill>
                  <a:schemeClr val="tx1"/>
                </a:solidFill>
                <a:effectLst/>
                <a:latin typeface="+mn-lt"/>
                <a:ea typeface="+mn-ea"/>
                <a:cs typeface="+mn-cs"/>
              </a:rPr>
              <a:t>(2021). </a:t>
            </a:r>
            <a:r>
              <a:rPr lang="en-US" sz="1200" b="0" i="1" kern="1200" dirty="0">
                <a:solidFill>
                  <a:schemeClr val="tx1"/>
                </a:solidFill>
                <a:effectLst/>
                <a:latin typeface="+mn-lt"/>
                <a:ea typeface="+mn-ea"/>
                <a:cs typeface="+mn-cs"/>
              </a:rPr>
              <a:t>Expanding Naloxone Distribution in County Jails</a:t>
            </a:r>
            <a:r>
              <a:rPr lang="en-US" sz="1200" b="0" i="0" kern="1200" dirty="0">
                <a:solidFill>
                  <a:schemeClr val="tx1"/>
                </a:solidFill>
                <a:effectLst/>
                <a:latin typeface="+mn-lt"/>
                <a:ea typeface="+mn-ea"/>
                <a:cs typeface="+mn-cs"/>
              </a:rPr>
              <a:t>. https://behaviorhealthjustice.wayne.edu/naloxone_toolkit/cbhj_naloxone_toolkit_june-2021.pdf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a:extLst>
              <a:ext uri="{FF2B5EF4-FFF2-40B4-BE49-F238E27FC236}">
                <a16:creationId xmlns:a16="http://schemas.microsoft.com/office/drawing/2014/main" id="{A2F03402-2893-5AB8-AF72-69AB47EF9084}"/>
              </a:ext>
            </a:extLst>
          </p:cNvPr>
          <p:cNvSpPr>
            <a:spLocks noGrp="1"/>
          </p:cNvSpPr>
          <p:nvPr>
            <p:ph type="sldNum" sz="quarter" idx="5"/>
          </p:nvPr>
        </p:nvSpPr>
        <p:spPr/>
        <p:txBody>
          <a:bodyPr/>
          <a:lstStyle/>
          <a:p>
            <a:fld id="{CB39C04E-3F9F-4993-B44B-97D79A2E8BAB}" type="slidenum">
              <a:rPr lang="en-US" smtClean="0"/>
              <a:t>16</a:t>
            </a:fld>
            <a:endParaRPr lang="en-US" dirty="0"/>
          </a:p>
        </p:txBody>
      </p:sp>
    </p:spTree>
    <p:extLst>
      <p:ext uri="{BB962C8B-B14F-4D97-AF65-F5344CB8AC3E}">
        <p14:creationId xmlns:p14="http://schemas.microsoft.com/office/powerpoint/2010/main" val="4772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51D2-D139-76EF-B3D5-3F3D21A09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787CB-510C-FF3A-3E92-E2C79032359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A3AA724-E632-E700-858E-EA52A350B2A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Informational signs and materials, such as brochures and business cards, can widely share information about how to get naloxone upon release.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Reach out to your state and local health department to obtain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Materials should be in a high-traffic area, such as a release room or the lobby of a jail, where they can be seen, read, and easily taken.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Staff only need to hang posters and replenish brochures or other take-away items, which can be done either on a schedule or an as-needed basis, lowering the burden on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approach is considered slightly effective because no naloxone is given to people—they need to go out and get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u="sng" dirty="0"/>
          </a:p>
          <a:p>
            <a:r>
              <a:rPr lang="en-US" u="sng" dirty="0"/>
              <a:t>Reference</a:t>
            </a:r>
            <a:r>
              <a:rPr lang="en-US" u="none" dirty="0"/>
              <a:t>:</a:t>
            </a:r>
            <a:r>
              <a:rPr lang="en-US" u="sng" dirty="0"/>
              <a:t> </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Wayne State University Center for Behavioral Health and Justice. </a:t>
            </a:r>
            <a:r>
              <a:rPr lang="en-US" sz="1200" b="0" i="0" kern="1200" dirty="0">
                <a:solidFill>
                  <a:schemeClr val="tx1"/>
                </a:solidFill>
                <a:effectLst/>
                <a:latin typeface="+mn-lt"/>
                <a:ea typeface="+mn-ea"/>
                <a:cs typeface="+mn-cs"/>
              </a:rPr>
              <a:t>(2021). </a:t>
            </a:r>
            <a:r>
              <a:rPr lang="en-US" sz="1200" b="0" i="1" kern="1200" dirty="0">
                <a:solidFill>
                  <a:schemeClr val="tx1"/>
                </a:solidFill>
                <a:effectLst/>
                <a:latin typeface="+mn-lt"/>
                <a:ea typeface="+mn-ea"/>
                <a:cs typeface="+mn-cs"/>
              </a:rPr>
              <a:t>Expanding Naloxone Distribution in County Jails</a:t>
            </a:r>
            <a:r>
              <a:rPr lang="en-US" sz="1200" b="0" i="0" kern="1200" dirty="0">
                <a:solidFill>
                  <a:schemeClr val="tx1"/>
                </a:solidFill>
                <a:effectLst/>
                <a:latin typeface="+mn-lt"/>
                <a:ea typeface="+mn-ea"/>
                <a:cs typeface="+mn-cs"/>
              </a:rPr>
              <a:t>. https://behaviorhealthjustice.wayne.edu/naloxone_toolkit/cbhj_naloxone_toolkit_june-2021.pdf</a:t>
            </a:r>
          </a:p>
        </p:txBody>
      </p:sp>
      <p:sp>
        <p:nvSpPr>
          <p:cNvPr id="4" name="Slide Number Placeholder 3">
            <a:extLst>
              <a:ext uri="{FF2B5EF4-FFF2-40B4-BE49-F238E27FC236}">
                <a16:creationId xmlns:a16="http://schemas.microsoft.com/office/drawing/2014/main" id="{8BE6347E-1A2B-20E5-6FB7-35FC42A55086}"/>
              </a:ext>
            </a:extLst>
          </p:cNvPr>
          <p:cNvSpPr>
            <a:spLocks noGrp="1"/>
          </p:cNvSpPr>
          <p:nvPr>
            <p:ph type="sldNum" sz="quarter" idx="5"/>
          </p:nvPr>
        </p:nvSpPr>
        <p:spPr/>
        <p:txBody>
          <a:bodyPr/>
          <a:lstStyle/>
          <a:p>
            <a:fld id="{CB39C04E-3F9F-4993-B44B-97D79A2E8BAB}" type="slidenum">
              <a:rPr lang="en-US" smtClean="0"/>
              <a:t>17</a:t>
            </a:fld>
            <a:endParaRPr lang="en-US" dirty="0"/>
          </a:p>
        </p:txBody>
      </p:sp>
    </p:spTree>
    <p:extLst>
      <p:ext uri="{BB962C8B-B14F-4D97-AF65-F5344CB8AC3E}">
        <p14:creationId xmlns:p14="http://schemas.microsoft.com/office/powerpoint/2010/main" val="397065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Peer support programs connect individuals with shared experiences to provide mutual support, guidance, and understanding.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some jails may be able to hire their own in-house peer support specialists, many jails can work with existing peer-run programs to offer services to people in and exiting jail.</a:t>
            </a:r>
          </a:p>
        </p:txBody>
      </p:sp>
      <p:sp>
        <p:nvSpPr>
          <p:cNvPr id="4" name="Slide Number Placeholder 3"/>
          <p:cNvSpPr>
            <a:spLocks noGrp="1"/>
          </p:cNvSpPr>
          <p:nvPr>
            <p:ph type="sldNum" sz="quarter" idx="5"/>
          </p:nvPr>
        </p:nvSpPr>
        <p:spPr/>
        <p:txBody>
          <a:bodyPr/>
          <a:lstStyle/>
          <a:p>
            <a:fld id="{CB39C04E-3F9F-4993-B44B-97D79A2E8BAB}" type="slidenum">
              <a:rPr lang="en-US" smtClean="0"/>
              <a:t>18</a:t>
            </a:fld>
            <a:endParaRPr lang="en-US" dirty="0"/>
          </a:p>
        </p:txBody>
      </p:sp>
    </p:spTree>
    <p:extLst>
      <p:ext uri="{BB962C8B-B14F-4D97-AF65-F5344CB8AC3E}">
        <p14:creationId xmlns:p14="http://schemas.microsoft.com/office/powerpoint/2010/main" val="47040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6476D-E6E3-CC47-C9CE-C461D8A9E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555FD-AD24-9089-947A-33834EDAA8B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C7BACB4-8594-5A87-7250-0CA8D04A441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Peer support specialists are people who have lived experience with opioid use and sometimes incarceration who </a:t>
            </a:r>
            <a:r>
              <a:rPr lang="en-US" sz="1200" b="0" i="0" u="none" strike="noStrike" kern="1200" dirty="0">
                <a:solidFill>
                  <a:schemeClr val="tx1"/>
                </a:solidFill>
                <a:effectLst/>
                <a:latin typeface="+mn-lt"/>
                <a:ea typeface="+mn-ea"/>
                <a:cs typeface="+mn-cs"/>
              </a:rPr>
              <a:t>can uniquely connect with people who are incarcerated.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are trained to work with others who are dealing with opioid use and/or who are incarcerated, with additional training in </a:t>
            </a:r>
            <a:r>
              <a:rPr lang="en-US" sz="1200" b="0" i="0" u="none" strike="noStrike" kern="1200" dirty="0">
                <a:solidFill>
                  <a:schemeClr val="tx1"/>
                </a:solidFill>
                <a:effectLst/>
                <a:latin typeface="+mn-lt"/>
                <a:ea typeface="+mn-ea"/>
                <a:cs typeface="+mn-cs"/>
              </a:rPr>
              <a:t>boundaries, de-escalation techniques, and ethics.</a:t>
            </a: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Studies have shown that jails with peer support programs often experience fewer behavioral incidents and improved safety thanks to the rapport and trust that peers build. </a:t>
            </a:r>
            <a:r>
              <a:rPr lang="en-US" sz="1200" b="0" i="0" kern="1200" dirty="0">
                <a:solidFill>
                  <a:schemeClr val="tx1"/>
                </a:solidFill>
                <a:effectLst/>
                <a:latin typeface="+mn-lt"/>
                <a:ea typeface="+mn-ea"/>
                <a:cs typeface="+mn-cs"/>
              </a:rPr>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Peer support specialists who work in jails can:</a:t>
            </a:r>
          </a:p>
          <a:p>
            <a:pPr marL="628650" lvl="1" indent="-171450">
              <a:buFont typeface="Arial" panose="020B0604020202020204" pitchFamily="34" charset="0"/>
              <a:buChar char="•"/>
            </a:pPr>
            <a:r>
              <a:rPr lang="en-US" dirty="0"/>
              <a:t>Help people reintegrate into their community.</a:t>
            </a:r>
          </a:p>
          <a:p>
            <a:pPr marL="628650" lvl="1" indent="-171450">
              <a:buFont typeface="Arial" panose="020B0604020202020204" pitchFamily="34" charset="0"/>
              <a:buChar char="•"/>
            </a:pPr>
            <a:r>
              <a:rPr lang="en-US" dirty="0"/>
              <a:t>Help people successfully stick to their treatment and recovery goals.</a:t>
            </a:r>
          </a:p>
          <a:p>
            <a:pPr marL="628650" lvl="1" indent="-171450">
              <a:buFont typeface="Arial" panose="020B0604020202020204" pitchFamily="34" charset="0"/>
              <a:buChar char="•"/>
            </a:pPr>
            <a:r>
              <a:rPr lang="en-US" dirty="0"/>
              <a:t>Link people to a variety of services upon release, including job placement and training programs.</a:t>
            </a:r>
          </a:p>
          <a:p>
            <a:pPr marL="628650" lvl="1" indent="-171450">
              <a:buFont typeface="Arial" panose="020B0604020202020204" pitchFamily="34" charset="0"/>
              <a:buChar char="•"/>
            </a:pPr>
            <a:r>
              <a:rPr lang="en-US" dirty="0"/>
              <a:t>Provide transportation to and accompaniment during appointments.</a:t>
            </a:r>
          </a:p>
          <a:p>
            <a:pPr marL="628650" lvl="1" indent="-171450">
              <a:buFont typeface="Arial" panose="020B0604020202020204" pitchFamily="34" charset="0"/>
              <a:buChar char="•"/>
            </a:pPr>
            <a:r>
              <a:rPr lang="en-US" dirty="0"/>
              <a:t>Lead naloxone trainings. </a:t>
            </a:r>
          </a:p>
          <a:p>
            <a:endParaRPr lang="en-US" dirty="0"/>
          </a:p>
          <a:p>
            <a:endParaRPr lang="en-US" dirty="0"/>
          </a:p>
          <a:p>
            <a:r>
              <a:rPr lang="en-US" u="sng" dirty="0"/>
              <a:t>References</a:t>
            </a:r>
            <a:r>
              <a:rPr lang="en-US" u="none" dirty="0"/>
              <a:t>:</a:t>
            </a:r>
            <a:r>
              <a:rPr lang="en-US" u="sng" dirty="0"/>
              <a:t> </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Adams, W. E., &amp; Lincoln, A. K. </a:t>
            </a:r>
            <a:r>
              <a:rPr lang="en-US" sz="1200" b="0" i="0" u="none" strike="noStrike" kern="1200" dirty="0">
                <a:solidFill>
                  <a:schemeClr val="tx1"/>
                </a:solidFill>
                <a:effectLst/>
                <a:latin typeface="+mn-lt"/>
                <a:ea typeface="+mn-ea"/>
                <a:cs typeface="+mn-cs"/>
              </a:rPr>
              <a:t>(2021). Barriers to and facilitators of implementing peer support services for criminal justice-involved individuals. </a:t>
            </a:r>
            <a:r>
              <a:rPr lang="en-US" sz="1200" b="0" i="1" u="none" strike="noStrike" kern="1200" dirty="0">
                <a:solidFill>
                  <a:schemeClr val="tx1"/>
                </a:solidFill>
                <a:effectLst/>
                <a:latin typeface="+mn-lt"/>
                <a:ea typeface="+mn-ea"/>
                <a:cs typeface="+mn-cs"/>
              </a:rPr>
              <a:t>Psychiatric Services, 72</a:t>
            </a:r>
            <a:r>
              <a:rPr lang="en-US" sz="1200" b="0" i="0" u="none" strike="noStrike" kern="1200" dirty="0">
                <a:solidFill>
                  <a:schemeClr val="tx1"/>
                </a:solidFill>
                <a:effectLst/>
                <a:latin typeface="+mn-lt"/>
                <a:ea typeface="+mn-ea"/>
                <a:cs typeface="+mn-cs"/>
              </a:rPr>
              <a:t>(6), 626–632. https://doi.org/10.1176/appi.ps.201900627</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Choi, Y. H., Burden, E., Cloyd, S., &amp; Hayes, E. </a:t>
            </a:r>
            <a:r>
              <a:rPr lang="en-US" sz="1200" b="0" i="0" u="none" strike="noStrike" kern="1200" dirty="0">
                <a:solidFill>
                  <a:schemeClr val="tx1"/>
                </a:solidFill>
                <a:effectLst/>
                <a:latin typeface="+mn-lt"/>
                <a:ea typeface="+mn-ea"/>
                <a:cs typeface="+mn-cs"/>
              </a:rPr>
              <a:t>(2024). </a:t>
            </a:r>
            <a:r>
              <a:rPr lang="en-US" sz="1200" b="0" i="1" u="none" strike="noStrike" kern="1200" dirty="0">
                <a:solidFill>
                  <a:schemeClr val="tx1"/>
                </a:solidFill>
                <a:effectLst/>
                <a:latin typeface="+mn-lt"/>
                <a:ea typeface="+mn-ea"/>
                <a:cs typeface="+mn-cs"/>
              </a:rPr>
              <a:t>Integrating peer programs for people who use drugs</a:t>
            </a:r>
            <a:r>
              <a:rPr lang="en-US" sz="1200" b="0" i="0" u="none" strike="noStrike" kern="1200" dirty="0">
                <a:solidFill>
                  <a:schemeClr val="tx1"/>
                </a:solidFill>
                <a:effectLst/>
                <a:latin typeface="+mn-lt"/>
                <a:ea typeface="+mn-ea"/>
                <a:cs typeface="+mn-cs"/>
              </a:rPr>
              <a:t> [PDF]. National Council for Mental Wellbeing. https://staging.thenationalcouncil.org/wp-content/uploads/2024/03/Integrating-Peer-Programs-for-People-Who-Use-Drugs.pdf </a:t>
            </a:r>
            <a:endParaRPr lang="en-US" sz="1200" b="0" i="0"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Harris, R. A., Campbell, K., Calderbank, T., Dooley, P., </a:t>
            </a:r>
            <a:r>
              <a:rPr lang="en-US" sz="1200" b="1" i="0" kern="1200" dirty="0" err="1">
                <a:solidFill>
                  <a:schemeClr val="tx1"/>
                </a:solidFill>
                <a:effectLst/>
                <a:latin typeface="+mn-lt"/>
                <a:ea typeface="+mn-ea"/>
                <a:cs typeface="+mn-cs"/>
              </a:rPr>
              <a:t>Aspero</a:t>
            </a:r>
            <a:r>
              <a:rPr lang="en-US" sz="1200" b="1" i="0" kern="1200" dirty="0">
                <a:solidFill>
                  <a:schemeClr val="tx1"/>
                </a:solidFill>
                <a:effectLst/>
                <a:latin typeface="+mn-lt"/>
                <a:ea typeface="+mn-ea"/>
                <a:cs typeface="+mn-cs"/>
              </a:rPr>
              <a:t>, H., Maginnis, J., et al. </a:t>
            </a:r>
            <a:r>
              <a:rPr lang="en-US" sz="1200" b="0" i="0" kern="1200" dirty="0">
                <a:solidFill>
                  <a:schemeClr val="tx1"/>
                </a:solidFill>
                <a:effectLst/>
                <a:latin typeface="+mn-lt"/>
                <a:ea typeface="+mn-ea"/>
                <a:cs typeface="+mn-cs"/>
              </a:rPr>
              <a:t>(2023). Integrating peer support services into primary care-based OUD treatment: Lessons from the Penn integrated model. </a:t>
            </a:r>
            <a:r>
              <a:rPr lang="en-US" sz="1200" b="0" i="1" kern="1200" dirty="0">
                <a:solidFill>
                  <a:schemeClr val="tx1"/>
                </a:solidFill>
                <a:effectLst/>
                <a:latin typeface="+mn-lt"/>
                <a:ea typeface="+mn-ea"/>
                <a:cs typeface="+mn-cs"/>
              </a:rPr>
              <a:t>Substance Abuse</a:t>
            </a:r>
            <a:r>
              <a:rPr lang="en-US" sz="1200" b="0" i="0" kern="1200" dirty="0">
                <a:solidFill>
                  <a:schemeClr val="tx1"/>
                </a:solidFill>
                <a:effectLst/>
                <a:latin typeface="+mn-lt"/>
                <a:ea typeface="+mn-ea"/>
                <a:cs typeface="+mn-cs"/>
              </a:rPr>
              <a:t>. Advance online publication. https://pmc.ncbi.nlm.nih.gov/articles/PMC9933784/</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Hamilton, Jonah BSc; Ti, </a:t>
            </a:r>
            <a:r>
              <a:rPr lang="en-US" sz="1200" b="1" i="0" kern="1200" dirty="0" err="1">
                <a:solidFill>
                  <a:schemeClr val="tx1"/>
                </a:solidFill>
                <a:effectLst/>
                <a:latin typeface="+mn-lt"/>
                <a:ea typeface="+mn-ea"/>
                <a:cs typeface="+mn-cs"/>
              </a:rPr>
              <a:t>Lianping</a:t>
            </a:r>
            <a:r>
              <a:rPr lang="en-US" sz="1200" b="1" i="0" kern="1200" dirty="0">
                <a:solidFill>
                  <a:schemeClr val="tx1"/>
                </a:solidFill>
                <a:effectLst/>
                <a:latin typeface="+mn-lt"/>
                <a:ea typeface="+mn-ea"/>
                <a:cs typeface="+mn-cs"/>
              </a:rPr>
              <a:t> PhD; </a:t>
            </a:r>
            <a:r>
              <a:rPr lang="en-US" sz="1200" b="1" i="0" kern="1200" dirty="0" err="1">
                <a:solidFill>
                  <a:schemeClr val="tx1"/>
                </a:solidFill>
                <a:effectLst/>
                <a:latin typeface="+mn-lt"/>
                <a:ea typeface="+mn-ea"/>
                <a:cs typeface="+mn-cs"/>
              </a:rPr>
              <a:t>Korchinski</a:t>
            </a:r>
            <a:r>
              <a:rPr lang="en-US" sz="1200" b="1" i="0" kern="1200" dirty="0">
                <a:solidFill>
                  <a:schemeClr val="tx1"/>
                </a:solidFill>
                <a:effectLst/>
                <a:latin typeface="+mn-lt"/>
                <a:ea typeface="+mn-ea"/>
                <a:cs typeface="+mn-cs"/>
              </a:rPr>
              <a:t>, Mo RSW; Nolan, Seonaid MD. </a:t>
            </a:r>
            <a:r>
              <a:rPr lang="en-US" sz="1200" b="0" i="1" kern="1200" dirty="0">
                <a:solidFill>
                  <a:schemeClr val="tx1"/>
                </a:solidFill>
                <a:effectLst/>
                <a:latin typeface="+mn-lt"/>
                <a:ea typeface="+mn-ea"/>
                <a:cs typeface="+mn-cs"/>
              </a:rPr>
              <a:t>Peer Support Specialists: An Underutilized Resource in the Criminal Justice System for Opioid Use Disorder Management?. </a:t>
            </a:r>
            <a:r>
              <a:rPr lang="en-US" sz="1200" b="0" i="0" kern="1200" dirty="0">
                <a:solidFill>
                  <a:schemeClr val="tx1"/>
                </a:solidFill>
                <a:effectLst/>
                <a:latin typeface="+mn-lt"/>
                <a:ea typeface="+mn-ea"/>
                <a:cs typeface="+mn-cs"/>
              </a:rPr>
              <a:t>Journal of Addiction Medicine 16(2):p 132-134, March/April 2022. https://journals.lww.com/journaladdictionmedicine/abstract/2022/04000/peer_support_specialists__an_underutilized.4.aspx. </a:t>
            </a:r>
          </a:p>
        </p:txBody>
      </p:sp>
      <p:sp>
        <p:nvSpPr>
          <p:cNvPr id="4" name="Slide Number Placeholder 3">
            <a:extLst>
              <a:ext uri="{FF2B5EF4-FFF2-40B4-BE49-F238E27FC236}">
                <a16:creationId xmlns:a16="http://schemas.microsoft.com/office/drawing/2014/main" id="{494E04B0-A391-85CA-DF8F-9EBBF1D9410B}"/>
              </a:ext>
            </a:extLst>
          </p:cNvPr>
          <p:cNvSpPr>
            <a:spLocks noGrp="1"/>
          </p:cNvSpPr>
          <p:nvPr>
            <p:ph type="sldNum" sz="quarter" idx="5"/>
          </p:nvPr>
        </p:nvSpPr>
        <p:spPr/>
        <p:txBody>
          <a:bodyPr/>
          <a:lstStyle/>
          <a:p>
            <a:fld id="{CB39C04E-3F9F-4993-B44B-97D79A2E8BAB}" type="slidenum">
              <a:rPr lang="en-US" smtClean="0"/>
              <a:t>19</a:t>
            </a:fld>
            <a:endParaRPr lang="en-US" dirty="0"/>
          </a:p>
        </p:txBody>
      </p:sp>
    </p:spTree>
    <p:extLst>
      <p:ext uri="{BB962C8B-B14F-4D97-AF65-F5344CB8AC3E}">
        <p14:creationId xmlns:p14="http://schemas.microsoft.com/office/powerpoint/2010/main" val="282395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000" b="0" dirty="0"/>
              <a:t>Offering peer support programs helps to: </a:t>
            </a:r>
          </a:p>
          <a:p>
            <a:pPr marL="285750" lvl="0" indent="-285750">
              <a:buFont typeface="Arial" panose="020B0604020202020204" pitchFamily="34" charset="0"/>
              <a:buChar char="•"/>
            </a:pPr>
            <a:r>
              <a:rPr lang="en-US" sz="2000" b="1" dirty="0"/>
              <a:t>Reduce recidivism: </a:t>
            </a:r>
          </a:p>
          <a:p>
            <a:pPr marL="742950" lvl="1" indent="-285750">
              <a:buFont typeface="Arial" panose="020B0604020202020204" pitchFamily="34" charset="0"/>
              <a:buChar char="•"/>
            </a:pPr>
            <a:r>
              <a:rPr lang="en-US" sz="1800" dirty="0"/>
              <a:t>Peer involvement has led to measurable reductions in jail bookings in some jurisdictions.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chemeClr val="tx1"/>
                </a:solidFill>
                <a:effectLst/>
                <a:latin typeface="+mn-lt"/>
                <a:ea typeface="+mn-ea"/>
                <a:cs typeface="+mn-cs"/>
              </a:rPr>
              <a:t>Peer support programs have also been shown to have higher participation and improved re-entry outcomes.</a:t>
            </a: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Reduce costs: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Peer support programs contribute to lower rates of reoffending, directly reducing the costs of re-incarceration, court proceedings, and supervision.</a:t>
            </a:r>
          </a:p>
          <a:p>
            <a:pPr marL="285750" lvl="0" indent="-285750">
              <a:buFont typeface="Arial" panose="020B0604020202020204" pitchFamily="34" charset="0"/>
              <a:buChar char="•"/>
            </a:pPr>
            <a:r>
              <a:rPr lang="en-US" sz="1800" b="1" dirty="0"/>
              <a:t>Increase linkages to treatment: </a:t>
            </a:r>
          </a:p>
          <a:p>
            <a:pPr marL="742950" lvl="1" indent="-285750">
              <a:buFont typeface="Arial" panose="020B0604020202020204" pitchFamily="34" charset="0"/>
              <a:buChar char="•"/>
            </a:pPr>
            <a:r>
              <a:rPr lang="en-US" sz="1800" dirty="0"/>
              <a:t>Peer support specialists act as trusted guides, motivators, and connectors and increase the likelihood that people enroll and stay in substance use disorder treatment.</a:t>
            </a:r>
          </a:p>
          <a:p>
            <a:pPr marL="742950" lvl="1" indent="-285750">
              <a:buFont typeface="Arial" panose="020B0604020202020204" pitchFamily="34" charset="0"/>
              <a:buChar char="•"/>
            </a:pPr>
            <a:r>
              <a:rPr lang="en-US" sz="1800" dirty="0"/>
              <a:t>They help </a:t>
            </a:r>
            <a:r>
              <a:rPr lang="en-US" sz="1200" b="0" i="0" u="none" strike="noStrike" kern="1200" dirty="0">
                <a:solidFill>
                  <a:schemeClr val="tx1"/>
                </a:solidFill>
                <a:effectLst/>
                <a:latin typeface="+mn-lt"/>
                <a:ea typeface="+mn-ea"/>
                <a:cs typeface="+mn-cs"/>
              </a:rPr>
              <a:t>people manage substance use challenges, prepare for re-entry, and build resilience. </a:t>
            </a:r>
            <a:endParaRPr lang="en-US" sz="1800" dirty="0"/>
          </a:p>
          <a:p>
            <a:endParaRPr lang="en-US" sz="1400" dirty="0"/>
          </a:p>
          <a:p>
            <a:endParaRPr lang="en-US" sz="1400" u="sng" dirty="0"/>
          </a:p>
          <a:p>
            <a:r>
              <a:rPr lang="en-US" sz="1400" u="sng" dirty="0"/>
              <a:t>References</a:t>
            </a:r>
            <a:r>
              <a:rPr lang="en-US" sz="1400" u="none" dirty="0"/>
              <a:t>:</a:t>
            </a:r>
          </a:p>
          <a:p>
            <a:pPr marL="171450" indent="-171450" fontAlgn="t">
              <a:buFont typeface="Arial" panose="020B0604020202020204" pitchFamily="34" charset="0"/>
              <a:buChar char="•"/>
            </a:pPr>
            <a:r>
              <a:rPr lang="en-US" sz="1400" b="1" i="0" kern="1200" dirty="0">
                <a:solidFill>
                  <a:schemeClr val="tx1"/>
                </a:solidFill>
                <a:effectLst/>
                <a:latin typeface="+mn-lt"/>
                <a:ea typeface="+mn-ea"/>
                <a:cs typeface="+mn-cs"/>
              </a:rPr>
              <a:t>Hyde, J., Byrne, T., Petrakis, B. A., Yakovchenko, V., Kim, B., Fincke, G., et al.</a:t>
            </a:r>
            <a:r>
              <a:rPr lang="en-US" sz="1400" b="0" i="0" kern="1200" dirty="0">
                <a:solidFill>
                  <a:schemeClr val="tx1"/>
                </a:solidFill>
                <a:effectLst/>
                <a:latin typeface="+mn-lt"/>
                <a:ea typeface="+mn-ea"/>
                <a:cs typeface="+mn-cs"/>
              </a:rPr>
              <a:t> (2022). Enhancing community integration after incarceration: Findings from a prospective study of an intensive peer support intervention for veterans with an historical comparison group. </a:t>
            </a:r>
            <a:r>
              <a:rPr lang="en-US" sz="1400" b="0" i="1" kern="1200" dirty="0">
                <a:solidFill>
                  <a:schemeClr val="tx1"/>
                </a:solidFill>
                <a:effectLst/>
                <a:latin typeface="+mn-lt"/>
                <a:ea typeface="+mn-ea"/>
                <a:cs typeface="+mn-cs"/>
              </a:rPr>
              <a:t>Health &amp; Justice, 10</a:t>
            </a:r>
            <a:r>
              <a:rPr lang="en-US" sz="1400" b="0" i="0" kern="1200" dirty="0">
                <a:solidFill>
                  <a:schemeClr val="tx1"/>
                </a:solidFill>
                <a:effectLst/>
                <a:latin typeface="+mn-lt"/>
                <a:ea typeface="+mn-ea"/>
                <a:cs typeface="+mn-cs"/>
              </a:rPr>
              <a:t>(1), 33. https://doi.org/10.1186/s40352-022-00195-5</a:t>
            </a:r>
          </a:p>
          <a:p>
            <a:pPr marL="171450" indent="-171450" fontAlgn="t">
              <a:buFont typeface="Arial" panose="020B0604020202020204" pitchFamily="34" charset="0"/>
              <a:buChar char="•"/>
            </a:pPr>
            <a:r>
              <a:rPr lang="en-US" sz="1400" b="1" i="0" kern="1200" dirty="0">
                <a:solidFill>
                  <a:schemeClr val="tx1"/>
                </a:solidFill>
                <a:effectLst/>
                <a:latin typeface="+mn-lt"/>
                <a:ea typeface="+mn-ea"/>
                <a:cs typeface="+mn-cs"/>
              </a:rPr>
              <a:t>Treitler, P., DiGioia‑Laird, V., &amp; Long, B.</a:t>
            </a:r>
            <a:r>
              <a:rPr lang="en-US" sz="1400" b="0" i="0" kern="1200" dirty="0">
                <a:solidFill>
                  <a:schemeClr val="tx1"/>
                </a:solidFill>
                <a:effectLst/>
                <a:latin typeface="+mn-lt"/>
                <a:ea typeface="+mn-ea"/>
                <a:cs typeface="+mn-cs"/>
              </a:rPr>
              <a:t> (2025). Peer support services for individuals with health‑related needs reentering the community after incarceration: A scoping review of program elements and outcomes. </a:t>
            </a:r>
            <a:r>
              <a:rPr lang="en-US" sz="1400" b="0" i="1" kern="1200" dirty="0">
                <a:solidFill>
                  <a:schemeClr val="tx1"/>
                </a:solidFill>
                <a:effectLst/>
                <a:latin typeface="+mn-lt"/>
                <a:ea typeface="+mn-ea"/>
                <a:cs typeface="+mn-cs"/>
              </a:rPr>
              <a:t>Health &amp; Justice, 13</a:t>
            </a:r>
            <a:r>
              <a:rPr lang="en-US" sz="1400" b="0" i="0" kern="1200" dirty="0">
                <a:solidFill>
                  <a:schemeClr val="tx1"/>
                </a:solidFill>
                <a:effectLst/>
                <a:latin typeface="+mn-lt"/>
                <a:ea typeface="+mn-ea"/>
                <a:cs typeface="+mn-cs"/>
              </a:rPr>
              <a:t>, Article 51. https://doi.org/10.1186/s40352-025-00358-0</a:t>
            </a:r>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CB39C04E-3F9F-4993-B44B-97D79A2E8BAB}" type="slidenum">
              <a:rPr lang="en-US" smtClean="0"/>
              <a:t>20</a:t>
            </a:fld>
            <a:endParaRPr lang="en-US" dirty="0"/>
          </a:p>
        </p:txBody>
      </p:sp>
    </p:spTree>
    <p:extLst>
      <p:ext uri="{BB962C8B-B14F-4D97-AF65-F5344CB8AC3E}">
        <p14:creationId xmlns:p14="http://schemas.microsoft.com/office/powerpoint/2010/main" val="252984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9C04E-3F9F-4993-B44B-97D79A2E8BAB}" type="slidenum">
              <a:rPr lang="en-US" smtClean="0"/>
              <a:t>2</a:t>
            </a:fld>
            <a:endParaRPr lang="en-US" dirty="0"/>
          </a:p>
        </p:txBody>
      </p:sp>
    </p:spTree>
    <p:extLst>
      <p:ext uri="{BB962C8B-B14F-4D97-AF65-F5344CB8AC3E}">
        <p14:creationId xmlns:p14="http://schemas.microsoft.com/office/powerpoint/2010/main" val="86229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95FE9-D4FC-4AFC-278C-06F7B797A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39D6E-9724-563E-39F3-1AEEDD79FA9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7D4CCC2-0080-E29D-C0A6-F395A4D2175E}"/>
              </a:ext>
            </a:extLst>
          </p:cNvPr>
          <p:cNvSpPr>
            <a:spLocks noGrp="1"/>
          </p:cNvSpPr>
          <p:nvPr>
            <p:ph type="body" idx="1"/>
          </p:nvPr>
        </p:nvSpPr>
        <p:spPr/>
        <p:txBody>
          <a:bodyPr/>
          <a:lstStyle/>
          <a:p>
            <a:pPr marL="0" indent="0">
              <a:buFont typeface="Arial" panose="020B0604020202020204" pitchFamily="34" charset="0"/>
              <a:buNone/>
            </a:pPr>
            <a:r>
              <a:rPr lang="en-US" dirty="0"/>
              <a:t>Peer support can take many forms, whether through in-house staff or partnering with programs. Ways to implement peer support services include: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Partnerships</a:t>
            </a:r>
          </a:p>
          <a:p>
            <a:pPr marL="171450" indent="-171450">
              <a:buFont typeface="Arial" panose="020B0604020202020204" pitchFamily="34" charset="0"/>
              <a:buChar char="•"/>
            </a:pPr>
            <a:r>
              <a:rPr lang="en-US" dirty="0"/>
              <a:t>Recovery Community Organizations provide peer-based recovery support services and may also deliver public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and local health departments can help implement peer support programs in jails without the jail needing to operate the program themselves.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Grants and Funding</a:t>
            </a:r>
          </a:p>
          <a:p>
            <a:pPr marL="171450" lvl="0" indent="-171450">
              <a:buFont typeface="Arial" panose="020B0604020202020204" pitchFamily="34" charset="0"/>
              <a:buChar char="•"/>
            </a:pPr>
            <a:r>
              <a:rPr lang="en-US" dirty="0"/>
              <a:t>Federal grants are available through the Substance Abuse and Mental Health Services Administration (SAMHSA) to fund peer support services. </a:t>
            </a:r>
          </a:p>
          <a:p>
            <a:pPr marL="171450" lvl="0" indent="-171450">
              <a:buFont typeface="Arial" panose="020B0604020202020204" pitchFamily="34" charset="0"/>
              <a:buChar char="•"/>
            </a:pPr>
            <a:r>
              <a:rPr lang="en-US" dirty="0"/>
              <a:t>Funding from state and local health departments through CDC’s OD2A program is used to fund peer support services as part of its broader strategy to reduce overdose deaths and improve access to care. </a:t>
            </a:r>
            <a:endParaRPr lang="en-US" b="1" dirty="0"/>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Self-Funding</a:t>
            </a:r>
          </a:p>
          <a:p>
            <a:pPr marL="171450" lvl="0" indent="-171450">
              <a:buFont typeface="Arial" panose="020B0604020202020204" pitchFamily="34" charset="0"/>
              <a:buChar char="•"/>
            </a:pPr>
            <a:r>
              <a:rPr lang="en-US" dirty="0"/>
              <a:t>If jails want to self-fund their peer support services, they can:</a:t>
            </a:r>
          </a:p>
          <a:p>
            <a:pPr marL="628650" lvl="1" indent="-171450">
              <a:buFont typeface="Arial" panose="020B0604020202020204" pitchFamily="34" charset="0"/>
              <a:buChar char="•"/>
            </a:pPr>
            <a:r>
              <a:rPr lang="en-US" dirty="0"/>
              <a:t>Train existing jail staff or volunteers with lived experience.</a:t>
            </a:r>
          </a:p>
          <a:p>
            <a:pPr marL="628650" lvl="1" indent="-171450">
              <a:buFont typeface="Arial" panose="020B0604020202020204" pitchFamily="34" charset="0"/>
              <a:buChar char="•"/>
            </a:pPr>
            <a:r>
              <a:rPr lang="en-US" dirty="0"/>
              <a:t>Recruit people who were formerly incarcerated, or students in social work or criminal justice, to serve as peer mentors.</a:t>
            </a:r>
          </a:p>
          <a:p>
            <a:pPr marL="628650" lvl="1" indent="-171450">
              <a:buFont typeface="Arial" panose="020B0604020202020204" pitchFamily="34" charset="0"/>
              <a:buChar char="•"/>
            </a:pPr>
            <a:r>
              <a:rPr lang="en-US" dirty="0"/>
              <a:t>Train people who are currently incarcerated to serve as peers, giving them a pathway to work in the community upon release. </a:t>
            </a:r>
          </a:p>
          <a:p>
            <a:pPr marL="457200" lvl="1" indent="0">
              <a:buFont typeface="Arial" panose="020B0604020202020204" pitchFamily="34" charset="0"/>
              <a:buNone/>
            </a:pPr>
            <a:endParaRPr lang="en-US" dirty="0"/>
          </a:p>
          <a:p>
            <a:pPr marL="0" lvl="0" indent="0">
              <a:buFont typeface="Arial" panose="020B0604020202020204" pitchFamily="34" charset="0"/>
              <a:buNone/>
            </a:pPr>
            <a:endParaRPr lang="en-US" u="sng" dirty="0"/>
          </a:p>
          <a:p>
            <a:pPr marL="0" lvl="0" indent="0">
              <a:buFont typeface="Arial" panose="020B0604020202020204" pitchFamily="34" charset="0"/>
              <a:buNone/>
            </a:pPr>
            <a:r>
              <a:rPr lang="en-US" u="sng" dirty="0"/>
              <a:t>References</a:t>
            </a:r>
            <a:r>
              <a:rPr lang="en-US" u="none" dirty="0"/>
              <a:t>:</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University of Texas at Austin. </a:t>
            </a:r>
            <a:r>
              <a:rPr lang="en-US" sz="1200" b="0" i="0" kern="1200" dirty="0">
                <a:solidFill>
                  <a:schemeClr val="tx1"/>
                </a:solidFill>
                <a:effectLst/>
                <a:latin typeface="+mn-lt"/>
                <a:ea typeface="+mn-ea"/>
                <a:cs typeface="+mn-cs"/>
              </a:rPr>
              <a:t>(2019). </a:t>
            </a:r>
            <a:r>
              <a:rPr lang="en-US" sz="1200" b="0" i="1" kern="1200" dirty="0">
                <a:solidFill>
                  <a:schemeClr val="tx1"/>
                </a:solidFill>
                <a:effectLst/>
                <a:latin typeface="+mn-lt"/>
                <a:ea typeface="+mn-ea"/>
                <a:cs typeface="+mn-cs"/>
              </a:rPr>
              <a:t>Recovery community organizations: An exploration of organizational function and capacity</a:t>
            </a:r>
            <a:r>
              <a:rPr lang="en-US" sz="1200" b="0" i="0" kern="1200" dirty="0">
                <a:solidFill>
                  <a:schemeClr val="tx1"/>
                </a:solidFill>
                <a:effectLst/>
                <a:latin typeface="+mn-lt"/>
                <a:ea typeface="+mn-ea"/>
                <a:cs typeface="+mn-cs"/>
              </a:rPr>
              <a:t>. https://www.tiemh.org/wp-content/uploads/2021/12/2019-Recovery-Community-Organizations-An-Exploration-of-Organizational-Function-and-Capacity_REPORTS.pdf </a:t>
            </a:r>
          </a:p>
        </p:txBody>
      </p:sp>
      <p:sp>
        <p:nvSpPr>
          <p:cNvPr id="4" name="Slide Number Placeholder 3">
            <a:extLst>
              <a:ext uri="{FF2B5EF4-FFF2-40B4-BE49-F238E27FC236}">
                <a16:creationId xmlns:a16="http://schemas.microsoft.com/office/drawing/2014/main" id="{B23B79A2-58D3-5B7F-B38B-E77A696F5F0D}"/>
              </a:ext>
            </a:extLst>
          </p:cNvPr>
          <p:cNvSpPr>
            <a:spLocks noGrp="1"/>
          </p:cNvSpPr>
          <p:nvPr>
            <p:ph type="sldNum" sz="quarter" idx="5"/>
          </p:nvPr>
        </p:nvSpPr>
        <p:spPr/>
        <p:txBody>
          <a:bodyPr/>
          <a:lstStyle/>
          <a:p>
            <a:fld id="{CB39C04E-3F9F-4993-B44B-97D79A2E8BAB}" type="slidenum">
              <a:rPr lang="en-US" smtClean="0"/>
              <a:t>21</a:t>
            </a:fld>
            <a:endParaRPr lang="en-US" dirty="0"/>
          </a:p>
        </p:txBody>
      </p:sp>
    </p:spTree>
    <p:extLst>
      <p:ext uri="{BB962C8B-B14F-4D97-AF65-F5344CB8AC3E}">
        <p14:creationId xmlns:p14="http://schemas.microsoft.com/office/powerpoint/2010/main" val="592960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55F63-177D-70CA-BD1F-3D1B290E1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12FB3-7605-0846-5CCF-722B76A80B0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B146134-4276-F57C-7185-A5AE35648F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3B8BA-0591-42CB-4FA6-A4D1F89D3E73}"/>
              </a:ext>
            </a:extLst>
          </p:cNvPr>
          <p:cNvSpPr>
            <a:spLocks noGrp="1"/>
          </p:cNvSpPr>
          <p:nvPr>
            <p:ph type="sldNum" sz="quarter" idx="5"/>
          </p:nvPr>
        </p:nvSpPr>
        <p:spPr/>
        <p:txBody>
          <a:bodyPr/>
          <a:lstStyle/>
          <a:p>
            <a:fld id="{CB39C04E-3F9F-4993-B44B-97D79A2E8BAB}" type="slidenum">
              <a:rPr lang="en-US" smtClean="0"/>
              <a:t>22</a:t>
            </a:fld>
            <a:endParaRPr lang="en-US" dirty="0"/>
          </a:p>
        </p:txBody>
      </p:sp>
    </p:spTree>
    <p:extLst>
      <p:ext uri="{BB962C8B-B14F-4D97-AF65-F5344CB8AC3E}">
        <p14:creationId xmlns:p14="http://schemas.microsoft.com/office/powerpoint/2010/main" val="90425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Roger D. Wilson Detention Facility in Knoxville, Tennessee, jail staff conduct medical screenings of individuals as part of the intake process and refer those who are at risk for substance use disorders to Knox County Health Department peer navigators.</a:t>
            </a:r>
          </a:p>
          <a:p>
            <a:pPr marL="171450" indent="-171450">
              <a:buFont typeface="Arial" panose="020B0604020202020204" pitchFamily="34" charset="0"/>
              <a:buChar char="•"/>
            </a:pPr>
            <a:r>
              <a:rPr lang="en-US" dirty="0"/>
              <a:t>The peer navigators ensure that these individuals receive overdose education and naloxone upon release, which is crucial for reducing their overdose risk during re-entry into the community.</a:t>
            </a:r>
          </a:p>
          <a:p>
            <a:pPr marL="171450" indent="-171450">
              <a:buFont typeface="Arial" panose="020B0604020202020204" pitchFamily="34" charset="0"/>
              <a:buChar char="•"/>
            </a:pPr>
            <a:r>
              <a:rPr lang="en-US" dirty="0"/>
              <a:t>In 1 year, from February 2024 to January 2025, </a:t>
            </a:r>
          </a:p>
          <a:p>
            <a:pPr marL="628650" lvl="1" indent="-171450">
              <a:buFont typeface="Arial" panose="020B0604020202020204" pitchFamily="34" charset="0"/>
              <a:buChar char="•"/>
            </a:pPr>
            <a:r>
              <a:rPr lang="en-US" dirty="0"/>
              <a:t>Health department navigators dedicated 185 contact hours to providing overdose education to 326 unique clients.</a:t>
            </a:r>
          </a:p>
          <a:p>
            <a:pPr marL="628650" lvl="1" indent="-171450">
              <a:buFont typeface="Arial" panose="020B0604020202020204" pitchFamily="34" charset="0"/>
              <a:buChar char="•"/>
            </a:pPr>
            <a:r>
              <a:rPr lang="en-US" dirty="0"/>
              <a:t>Of these 326 clients, 197 received naloxone upon release, totaling 796 doses distributed.</a:t>
            </a:r>
          </a:p>
          <a:p>
            <a:pPr marL="171450" indent="-171450">
              <a:buFont typeface="Arial" panose="020B0604020202020204" pitchFamily="34" charset="0"/>
              <a:buChar char="•"/>
            </a:pPr>
            <a:r>
              <a:rPr lang="en-US" dirty="0"/>
              <a:t>The Knox County Health Department collaborated closely with the jail’s health administrator to foster a culture of risk reduction and improve communication between medical staff and the health department.</a:t>
            </a:r>
          </a:p>
          <a:p>
            <a:endParaRPr lang="en-US" dirty="0"/>
          </a:p>
          <a:p>
            <a:r>
              <a:rPr lang="en-US" dirty="0"/>
              <a:t>Source: Provided by Centers for Disease Control and Prevention (CDC) Overdose Data to Action (OD2A) program</a:t>
            </a:r>
          </a:p>
        </p:txBody>
      </p:sp>
      <p:sp>
        <p:nvSpPr>
          <p:cNvPr id="4" name="Slide Number Placeholder 3"/>
          <p:cNvSpPr>
            <a:spLocks noGrp="1"/>
          </p:cNvSpPr>
          <p:nvPr>
            <p:ph type="sldNum" sz="quarter" idx="5"/>
          </p:nvPr>
        </p:nvSpPr>
        <p:spPr/>
        <p:txBody>
          <a:bodyPr/>
          <a:lstStyle/>
          <a:p>
            <a:fld id="{CB39C04E-3F9F-4993-B44B-97D79A2E8BAB}" type="slidenum">
              <a:rPr lang="en-US" smtClean="0"/>
              <a:t>23</a:t>
            </a:fld>
            <a:endParaRPr lang="en-US" dirty="0"/>
          </a:p>
        </p:txBody>
      </p:sp>
    </p:spTree>
    <p:extLst>
      <p:ext uri="{BB962C8B-B14F-4D97-AF65-F5344CB8AC3E}">
        <p14:creationId xmlns:p14="http://schemas.microsoft.com/office/powerpoint/2010/main" val="279895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Maricopa County Correctional Health Services in Arizona hired two navigators and one community transition manager to improve access to critical care and help prevent overdose among individuals at high risk. </a:t>
            </a:r>
          </a:p>
          <a:p>
            <a:pPr marL="171450" indent="-171450">
              <a:buFont typeface="Arial" panose="020B0604020202020204" pitchFamily="34" charset="0"/>
              <a:buChar char="•"/>
            </a:pPr>
            <a:r>
              <a:rPr lang="en-US" dirty="0"/>
              <a:t>In the jail setting, from February 2024 to January 2025, the navigator team:</a:t>
            </a:r>
          </a:p>
          <a:p>
            <a:pPr marL="628650" lvl="1" indent="-171450">
              <a:buFont typeface="Arial" panose="020B0604020202020204" pitchFamily="34" charset="0"/>
              <a:buChar char="•"/>
            </a:pPr>
            <a:r>
              <a:rPr lang="en-US" dirty="0"/>
              <a:t>Made 1,518 referrals to medications for opioid use disorder (MOUD).</a:t>
            </a:r>
          </a:p>
          <a:p>
            <a:pPr marL="628650" lvl="1" indent="-171450">
              <a:buFont typeface="Arial" panose="020B0604020202020204" pitchFamily="34" charset="0"/>
              <a:buChar char="•"/>
            </a:pPr>
            <a:r>
              <a:rPr lang="en-US" dirty="0"/>
              <a:t>Provided 2,525 navigation hours to 2,043 justice-involved individuals.</a:t>
            </a:r>
          </a:p>
          <a:p>
            <a:pPr marL="628650" lvl="1" indent="-171450">
              <a:buFont typeface="Arial" panose="020B0604020202020204" pitchFamily="34" charset="0"/>
              <a:buChar char="•"/>
            </a:pPr>
            <a:r>
              <a:rPr lang="en-US" dirty="0"/>
              <a:t>Provided naloxone kits and overdose prevention education to 8,211 individuals upon release.</a:t>
            </a:r>
          </a:p>
          <a:p>
            <a:pPr marL="628650" lvl="1" indent="-171450">
              <a:buFont typeface="Arial" panose="020B0604020202020204" pitchFamily="34" charset="0"/>
              <a:buChar char="•"/>
            </a:pPr>
            <a:r>
              <a:rPr lang="en-US" dirty="0"/>
              <a:t>Enrolled 18 individuals in outpatient behavioral health services, including substance use disorder treatment.  </a:t>
            </a:r>
          </a:p>
          <a:p>
            <a:pPr marL="628650" lvl="1" indent="-171450">
              <a:buFont typeface="Arial" panose="020B0604020202020204" pitchFamily="34" charset="0"/>
              <a:buChar char="•"/>
            </a:pPr>
            <a:r>
              <a:rPr lang="en-US" dirty="0"/>
              <a:t>Made 6 inpatient treatment referrals.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Provided by Centers for Disease Control and Prevention (CDC) Overdose Data to Action (OD2A) program</a:t>
            </a:r>
          </a:p>
        </p:txBody>
      </p:sp>
      <p:sp>
        <p:nvSpPr>
          <p:cNvPr id="4" name="Slide Number Placeholder 3"/>
          <p:cNvSpPr>
            <a:spLocks noGrp="1"/>
          </p:cNvSpPr>
          <p:nvPr>
            <p:ph type="sldNum" sz="quarter" idx="5"/>
          </p:nvPr>
        </p:nvSpPr>
        <p:spPr/>
        <p:txBody>
          <a:bodyPr/>
          <a:lstStyle/>
          <a:p>
            <a:fld id="{CB39C04E-3F9F-4993-B44B-97D79A2E8BAB}" type="slidenum">
              <a:rPr lang="en-US" smtClean="0"/>
              <a:t>24</a:t>
            </a:fld>
            <a:endParaRPr lang="en-US" dirty="0"/>
          </a:p>
        </p:txBody>
      </p:sp>
    </p:spTree>
    <p:extLst>
      <p:ext uri="{BB962C8B-B14F-4D97-AF65-F5344CB8AC3E}">
        <p14:creationId xmlns:p14="http://schemas.microsoft.com/office/powerpoint/2010/main" val="1154748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February 2025, the Shawnee County Detention Center in Kansas hired 1 full-time navigator to provide recovery-oriented peer support services to any individual who is incarcerated and seeking support to address their substance use disorder. Their services included:</a:t>
            </a:r>
          </a:p>
          <a:p>
            <a:pPr marL="628650" lvl="1" indent="-171450">
              <a:lnSpc>
                <a:spcPct val="90000"/>
              </a:lnSpc>
              <a:spcBef>
                <a:spcPts val="1000"/>
              </a:spcBef>
              <a:spcAft>
                <a:spcPts val="300"/>
              </a:spcAft>
              <a:buFont typeface="Arial" panose="020B0604020202020204" pitchFamily="34" charset="0"/>
              <a:buChar char="•"/>
            </a:pPr>
            <a:r>
              <a:rPr lang="en-US" dirty="0"/>
              <a:t>Connections to recovery systems of care upon re-entry, </a:t>
            </a:r>
          </a:p>
          <a:p>
            <a:pPr marL="628650" lvl="1" indent="-171450">
              <a:buFont typeface="Arial" panose="020B0604020202020204" pitchFamily="34" charset="0"/>
              <a:buChar char="•"/>
            </a:pPr>
            <a:r>
              <a:rPr lang="en-US" dirty="0"/>
              <a:t>Door-to-door access to substance use disorder treatment for all levels of care, </a:t>
            </a:r>
          </a:p>
          <a:p>
            <a:pPr marL="628650" lvl="1" indent="-171450">
              <a:lnSpc>
                <a:spcPct val="90000"/>
              </a:lnSpc>
              <a:spcBef>
                <a:spcPts val="1000"/>
              </a:spcBef>
              <a:spcAft>
                <a:spcPts val="300"/>
              </a:spcAft>
              <a:buFont typeface="Arial" panose="020B0604020202020204" pitchFamily="34" charset="0"/>
              <a:buChar char="•"/>
            </a:pPr>
            <a:r>
              <a:rPr lang="en-US" dirty="0"/>
              <a:t>Naloxone and fentanyl test strip kit distribution upon release, and </a:t>
            </a:r>
          </a:p>
          <a:p>
            <a:pPr marL="628650" lvl="1" indent="-171450">
              <a:lnSpc>
                <a:spcPct val="90000"/>
              </a:lnSpc>
              <a:spcBef>
                <a:spcPts val="1000"/>
              </a:spcBef>
              <a:spcAft>
                <a:spcPts val="300"/>
              </a:spcAft>
              <a:buFont typeface="Arial" panose="020B0604020202020204" pitchFamily="34" charset="0"/>
              <a:buChar char="•"/>
            </a:pPr>
            <a:r>
              <a:rPr lang="en-US" dirty="0"/>
              <a:t>Monthly peer recovery support groups. </a:t>
            </a:r>
          </a:p>
          <a:p>
            <a:pPr marL="0" lvl="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The jail administrator recruited a specific person for the peer navigator role, who was previously booked in this jail 36 times before finding his way to recovery. </a:t>
            </a:r>
          </a:p>
          <a:p>
            <a:pPr marL="171450" indent="-171450">
              <a:buFont typeface="Arial" panose="020B0604020202020204" pitchFamily="34" charset="0"/>
              <a:buChar char="•"/>
            </a:pPr>
            <a:r>
              <a:rPr lang="en-US" dirty="0"/>
              <a:t>In the first 90 days, the peer navigator: </a:t>
            </a:r>
          </a:p>
          <a:p>
            <a:pPr marL="628650" lvl="1" indent="-171450">
              <a:buFont typeface="Arial" panose="020B0604020202020204" pitchFamily="34" charset="0"/>
              <a:buChar char="•"/>
            </a:pPr>
            <a:r>
              <a:rPr lang="en-US" dirty="0"/>
              <a:t>Completed 159 service requests, </a:t>
            </a:r>
          </a:p>
          <a:p>
            <a:pPr marL="628650" lvl="1" indent="-171450">
              <a:buFont typeface="Arial" panose="020B0604020202020204" pitchFamily="34" charset="0"/>
              <a:buChar char="•"/>
            </a:pPr>
            <a:r>
              <a:rPr lang="en-US" dirty="0"/>
              <a:t>Held 147 1-on-1 meetings with incarcerated individuals,</a:t>
            </a:r>
          </a:p>
          <a:p>
            <a:pPr marL="628650" lvl="1" indent="-171450">
              <a:buFont typeface="Arial" panose="020B0604020202020204" pitchFamily="34" charset="0"/>
              <a:buChar char="•"/>
            </a:pPr>
            <a:r>
              <a:rPr lang="en-US" dirty="0"/>
              <a:t>Distributed 67 naloxone and fentanyl test strip kits to individuals upon release, and  </a:t>
            </a:r>
          </a:p>
          <a:p>
            <a:pPr marL="628650" lvl="1" indent="-171450">
              <a:buFont typeface="Arial" panose="020B0604020202020204" pitchFamily="34" charset="0"/>
              <a:buChar char="•"/>
            </a:pPr>
            <a:r>
              <a:rPr lang="en-US" dirty="0"/>
              <a:t>Provided 18 referrals to community-based recovery systems of care.  </a:t>
            </a:r>
          </a:p>
          <a:p>
            <a:pPr marL="171450" indent="-171450">
              <a:buFont typeface="Arial" panose="020B0604020202020204" pitchFamily="34" charset="0"/>
              <a:buChar char="•"/>
            </a:pPr>
            <a:r>
              <a:rPr lang="en-US" dirty="0"/>
              <a:t>Thanks to the success of this effort, the facility plans to expand peer support services in the jail going forward.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 Provided by Centers for Disease Control and Prevention (CDC) Overdose Data to Action (OD2A) program</a:t>
            </a:r>
          </a:p>
        </p:txBody>
      </p:sp>
      <p:sp>
        <p:nvSpPr>
          <p:cNvPr id="4" name="Slide Number Placeholder 3"/>
          <p:cNvSpPr>
            <a:spLocks noGrp="1"/>
          </p:cNvSpPr>
          <p:nvPr>
            <p:ph type="sldNum" sz="quarter" idx="5"/>
          </p:nvPr>
        </p:nvSpPr>
        <p:spPr/>
        <p:txBody>
          <a:bodyPr/>
          <a:lstStyle/>
          <a:p>
            <a:fld id="{CB39C04E-3F9F-4993-B44B-97D79A2E8BAB}" type="slidenum">
              <a:rPr lang="en-US" smtClean="0"/>
              <a:t>25</a:t>
            </a:fld>
            <a:endParaRPr lang="en-US" dirty="0"/>
          </a:p>
        </p:txBody>
      </p:sp>
    </p:spTree>
    <p:extLst>
      <p:ext uri="{BB962C8B-B14F-4D97-AF65-F5344CB8AC3E}">
        <p14:creationId xmlns:p14="http://schemas.microsoft.com/office/powerpoint/2010/main" val="64618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St. Johns County Jail in Florida, Sheriff Hardwick took office with a goal of improving re-entry outcomes. This led him and his team to implement a variety of internal and external partnerships and programs.</a:t>
            </a:r>
          </a:p>
          <a:p>
            <a:pPr marL="171450" indent="-171450">
              <a:buFont typeface="Arial" panose="020B0604020202020204" pitchFamily="34" charset="0"/>
              <a:buChar char="•"/>
            </a:pPr>
            <a:r>
              <a:rPr lang="en-US" dirty="0"/>
              <a:t>Health programs at the jail previously only provided medical are. The St. Johns County Sheriff's Office (SJSO) implemented services that address substance use and mental health issues in the jail.</a:t>
            </a:r>
          </a:p>
          <a:p>
            <a:pPr marL="171450" indent="-171450">
              <a:buFont typeface="Arial" panose="020B0604020202020204" pitchFamily="34" charset="0"/>
              <a:buChar char="•"/>
            </a:pPr>
            <a:r>
              <a:rPr lang="en-US" dirty="0"/>
              <a:t>SJSO also began a partnership with the local public health department (which is located on the same campus, in close proximity to the jail) to distribute naloxone to people upon re-entry.</a:t>
            </a:r>
          </a:p>
          <a:p>
            <a:pPr marL="171450" indent="-171450">
              <a:buFont typeface="Arial" panose="020B0604020202020204" pitchFamily="34" charset="0"/>
              <a:buChar char="•"/>
            </a:pPr>
            <a:r>
              <a:rPr lang="en-US" dirty="0"/>
              <a:t>SJSO leveraged the spectacular partnerships they have with community organizations to support:</a:t>
            </a:r>
          </a:p>
          <a:p>
            <a:pPr marL="628650" lvl="1" indent="-171450">
              <a:buFont typeface="Arial" panose="020B0604020202020204" pitchFamily="34" charset="0"/>
              <a:buChar char="•"/>
            </a:pPr>
            <a:r>
              <a:rPr lang="en-US" dirty="0"/>
              <a:t>Job placement programs,</a:t>
            </a:r>
          </a:p>
          <a:p>
            <a:pPr marL="628650" lvl="1" indent="-171450">
              <a:buFont typeface="Arial" panose="020B0604020202020204" pitchFamily="34" charset="0"/>
              <a:buChar char="•"/>
            </a:pPr>
            <a:r>
              <a:rPr lang="en-US" dirty="0"/>
              <a:t>Transportation programs, and</a:t>
            </a:r>
          </a:p>
          <a:p>
            <a:pPr marL="628650" lvl="1" indent="-171450">
              <a:buFont typeface="Arial" panose="020B0604020202020204" pitchFamily="34" charset="0"/>
              <a:buChar char="•"/>
            </a:pPr>
            <a:r>
              <a:rPr lang="en-US" dirty="0"/>
              <a:t>ID programs.</a:t>
            </a:r>
          </a:p>
          <a:p>
            <a:pPr marL="171450" lvl="0" indent="-171450">
              <a:buFont typeface="Arial" panose="020B0604020202020204" pitchFamily="34" charset="0"/>
              <a:buChar char="•"/>
            </a:pPr>
            <a:r>
              <a:rPr lang="en-US" dirty="0"/>
              <a:t>SJSO makes a concerted effort to employ people at their jail who have lived experience with opioid use.</a:t>
            </a:r>
          </a:p>
          <a:p>
            <a:pPr marL="171450" lvl="0" indent="-171450">
              <a:buFont typeface="Arial" panose="020B0604020202020204" pitchFamily="34" charset="0"/>
              <a:buChar char="•"/>
            </a:pPr>
            <a:r>
              <a:rPr lang="en-US" dirty="0"/>
              <a:t>All of these pieces helped contribute to a 10% reduction in recidivism in the 4+ years since this new approach was started.</a:t>
            </a:r>
          </a:p>
          <a:p>
            <a:endParaRPr lang="en-US" dirty="0"/>
          </a:p>
          <a:p>
            <a:r>
              <a:rPr lang="en-US" dirty="0"/>
              <a:t>Source: Provided by St. Johns County Sheriff’s Office</a:t>
            </a:r>
          </a:p>
        </p:txBody>
      </p:sp>
      <p:sp>
        <p:nvSpPr>
          <p:cNvPr id="4" name="Slide Number Placeholder 3"/>
          <p:cNvSpPr>
            <a:spLocks noGrp="1"/>
          </p:cNvSpPr>
          <p:nvPr>
            <p:ph type="sldNum" sz="quarter" idx="5"/>
          </p:nvPr>
        </p:nvSpPr>
        <p:spPr/>
        <p:txBody>
          <a:bodyPr/>
          <a:lstStyle/>
          <a:p>
            <a:fld id="{CB39C04E-3F9F-4993-B44B-97D79A2E8BAB}" type="slidenum">
              <a:rPr lang="en-US" smtClean="0"/>
              <a:t>26</a:t>
            </a:fld>
            <a:endParaRPr lang="en-US" dirty="0"/>
          </a:p>
        </p:txBody>
      </p:sp>
    </p:spTree>
    <p:extLst>
      <p:ext uri="{BB962C8B-B14F-4D97-AF65-F5344CB8AC3E}">
        <p14:creationId xmlns:p14="http://schemas.microsoft.com/office/powerpoint/2010/main" val="905058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9C04E-3F9F-4993-B44B-97D79A2E8BAB}" type="slidenum">
              <a:rPr lang="en-US" smtClean="0"/>
              <a:t>29</a:t>
            </a:fld>
            <a:endParaRPr lang="en-US" dirty="0"/>
          </a:p>
        </p:txBody>
      </p:sp>
    </p:spTree>
    <p:extLst>
      <p:ext uri="{BB962C8B-B14F-4D97-AF65-F5344CB8AC3E}">
        <p14:creationId xmlns:p14="http://schemas.microsoft.com/office/powerpoint/2010/main" val="180905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Addiction can happen to anyone at any time. There is no single factor that leads to addiction.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Addiction is a chronic, relapsing brain disease, not a character flaw or moral failing. This is because drug use affects brain function and causes people to use more of a drug to feel the same result and to continue to use drugs regardless of the negative consequences.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treatment is available. Just like insulin is needed for diabetes, medications such as buprenorphine, methadone, and naltrexone can treat opioid addiction. </a:t>
            </a:r>
          </a:p>
          <a:p>
            <a:endParaRPr lang="en-US" dirty="0"/>
          </a:p>
          <a:p>
            <a:endParaRPr lang="en-US" dirty="0"/>
          </a:p>
          <a:p>
            <a:r>
              <a:rPr lang="en-US" u="sng" dirty="0"/>
              <a:t>References</a:t>
            </a:r>
            <a:r>
              <a:rPr lang="en-US" u="none" dirty="0"/>
              <a:t>:</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Kosten, T. R., &amp; George, T. P. </a:t>
            </a:r>
            <a:r>
              <a:rPr lang="en-US" sz="1200" b="0" i="0" kern="1200" dirty="0">
                <a:solidFill>
                  <a:schemeClr val="tx1"/>
                </a:solidFill>
                <a:effectLst/>
                <a:latin typeface="+mn-lt"/>
                <a:ea typeface="+mn-ea"/>
                <a:cs typeface="+mn-cs"/>
              </a:rPr>
              <a:t>(2002). The neurobiology of opioid dependence: Implications for treatment. </a:t>
            </a:r>
            <a:r>
              <a:rPr lang="en-US" sz="1200" b="0" i="1" kern="1200" dirty="0">
                <a:solidFill>
                  <a:schemeClr val="tx1"/>
                </a:solidFill>
                <a:effectLst/>
                <a:latin typeface="+mn-lt"/>
                <a:ea typeface="+mn-ea"/>
                <a:cs typeface="+mn-cs"/>
              </a:rPr>
              <a:t>Science &amp; Practice Perspectives, 1</a:t>
            </a:r>
            <a:r>
              <a:rPr lang="en-US" sz="1200" b="0" i="0" kern="1200" dirty="0">
                <a:solidFill>
                  <a:schemeClr val="tx1"/>
                </a:solidFill>
                <a:effectLst/>
                <a:latin typeface="+mn-lt"/>
                <a:ea typeface="+mn-ea"/>
                <a:cs typeface="+mn-cs"/>
              </a:rPr>
              <a:t>(1), 13–20. https://doi.org/10.1151/spp021113</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National Institute on Drug Abuse. </a:t>
            </a:r>
            <a:r>
              <a:rPr lang="en-US" sz="1200" b="0" i="0" kern="1200" dirty="0">
                <a:solidFill>
                  <a:schemeClr val="tx1"/>
                </a:solidFill>
                <a:effectLst/>
                <a:latin typeface="+mn-lt"/>
                <a:ea typeface="+mn-ea"/>
                <a:cs typeface="+mn-cs"/>
              </a:rPr>
              <a:t>(2014). </a:t>
            </a:r>
            <a:r>
              <a:rPr lang="en-US" sz="1200" b="0" i="1" kern="1200" dirty="0">
                <a:solidFill>
                  <a:schemeClr val="tx1"/>
                </a:solidFill>
                <a:effectLst/>
                <a:latin typeface="+mn-lt"/>
                <a:ea typeface="+mn-ea"/>
                <a:cs typeface="+mn-cs"/>
              </a:rPr>
              <a:t>Principles of drug addiction treatment: A research-based guide</a:t>
            </a:r>
            <a:r>
              <a:rPr lang="en-US" sz="1200" b="0" i="0" kern="1200" dirty="0">
                <a:solidFill>
                  <a:schemeClr val="tx1"/>
                </a:solidFill>
                <a:effectLst/>
                <a:latin typeface="+mn-lt"/>
                <a:ea typeface="+mn-ea"/>
                <a:cs typeface="+mn-cs"/>
              </a:rPr>
              <a:t> (3rd ed.). National Institutes of Health. https://nida.nih.gov/sites/default/files/soa_2014.pdf</a:t>
            </a:r>
          </a:p>
        </p:txBody>
      </p:sp>
      <p:sp>
        <p:nvSpPr>
          <p:cNvPr id="4" name="Slide Number Placeholder 3"/>
          <p:cNvSpPr>
            <a:spLocks noGrp="1"/>
          </p:cNvSpPr>
          <p:nvPr>
            <p:ph type="sldNum" sz="quarter" idx="5"/>
          </p:nvPr>
        </p:nvSpPr>
        <p:spPr/>
        <p:txBody>
          <a:bodyPr/>
          <a:lstStyle/>
          <a:p>
            <a:fld id="{CB39C04E-3F9F-4993-B44B-97D79A2E8BAB}" type="slidenum">
              <a:rPr lang="en-US" smtClean="0"/>
              <a:t>4</a:t>
            </a:fld>
            <a:endParaRPr lang="en-US" dirty="0"/>
          </a:p>
        </p:txBody>
      </p:sp>
    </p:spTree>
    <p:extLst>
      <p:ext uri="{BB962C8B-B14F-4D97-AF65-F5344CB8AC3E}">
        <p14:creationId xmlns:p14="http://schemas.microsoft.com/office/powerpoint/2010/main" val="102585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While opioid addiction is a vast and complex issue in society at large, people </a:t>
            </a:r>
            <a:r>
              <a:rPr lang="en-US" dirty="0">
                <a:solidFill>
                  <a:prstClr val="black"/>
                </a:solidFill>
              </a:rPr>
              <a:t>who struggle with opioid use</a:t>
            </a:r>
            <a:r>
              <a:rPr kumimoji="0" lang="en-US" sz="1200" b="0" i="0" u="none" strike="noStrike" kern="1200" cap="none" spc="0" normalizeH="0" baseline="0" noProof="0" dirty="0">
                <a:ln>
                  <a:noFill/>
                </a:ln>
                <a:solidFill>
                  <a:prstClr val="black"/>
                </a:solidFill>
                <a:effectLst/>
                <a:uLnTx/>
                <a:uFillTx/>
                <a:latin typeface="+mn-lt"/>
                <a:ea typeface="+mn-ea"/>
                <a:cs typeface="+mn-cs"/>
              </a:rPr>
              <a:t> who are moving through the criminal justice system have a particular set of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Nearly 2 out of 3 American adults in custody have a substance use disorder.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about 1 in 4 American adults in jail have an opioid use disorder.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References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Hill, K., Bodurtha, P. J., Winkelman, T. N. A., &amp; Howell, B. A.</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(2024). Postrelease risk of overdose and all-cause death among persons released from jail or prison: Minnesota, March 2020–December 2021</a:t>
            </a: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American Journal of Public Health.</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1200" b="0" i="0" u="none" strike="noStrike" kern="1200" dirty="0">
                <a:solidFill>
                  <a:schemeClr val="tx1"/>
                </a:solidFill>
                <a:effectLst/>
                <a:latin typeface="+mn-lt"/>
                <a:ea typeface="+mn-ea"/>
                <a:cs typeface="+mn-cs"/>
                <a:hlinkClick r:id="rId3" tooltip="Postrelease Risk of Overdose and All-Cause Death Among Persons Released From Jail or Prison: Minnesota, March 2020–December 2021"/>
              </a:rPr>
              <a:t>https://doi.org/10.2105/AJPH.2024.307723</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Substance Abuse and Mental Health Services Administration. </a:t>
            </a:r>
            <a:r>
              <a:rPr kumimoji="0" lang="en-US" sz="1200" b="0" i="0" u="none" strike="noStrike" kern="1200" cap="none" spc="0" normalizeH="0" baseline="0" noProof="0" dirty="0">
                <a:ln>
                  <a:noFill/>
                </a:ln>
                <a:solidFill>
                  <a:prstClr val="black"/>
                </a:solidFill>
                <a:effectLst/>
                <a:uLnTx/>
                <a:uFillTx/>
                <a:latin typeface="+mn-lt"/>
                <a:ea typeface="+mn-ea"/>
                <a:cs typeface="+mn-cs"/>
              </a:rPr>
              <a:t>(2024). </a:t>
            </a:r>
            <a:r>
              <a:rPr kumimoji="0" lang="en-US" sz="1200" b="0" i="1" u="none" strike="noStrike" kern="1200" cap="none" spc="0" normalizeH="0" baseline="0" noProof="0" dirty="0">
                <a:ln>
                  <a:noFill/>
                </a:ln>
                <a:solidFill>
                  <a:prstClr val="black"/>
                </a:solidFill>
                <a:effectLst/>
                <a:uLnTx/>
                <a:uFillTx/>
                <a:latin typeface="+mn-lt"/>
                <a:ea typeface="+mn-ea"/>
                <a:cs typeface="+mn-cs"/>
              </a:rPr>
              <a:t>Key substance use and mental health indicators in the United States: Results from the 2023 National Survey on Drug Use and Health</a:t>
            </a:r>
            <a:r>
              <a:rPr kumimoji="0" lang="en-US" sz="1200" b="0" i="0" u="none" strike="noStrike" kern="1200" cap="none" spc="0" normalizeH="0" baseline="0" noProof="0" dirty="0">
                <a:ln>
                  <a:noFill/>
                </a:ln>
                <a:solidFill>
                  <a:prstClr val="black"/>
                </a:solidFill>
                <a:effectLst/>
                <a:uLnTx/>
                <a:uFillTx/>
                <a:latin typeface="+mn-lt"/>
                <a:ea typeface="+mn-ea"/>
                <a:cs typeface="+mn-cs"/>
              </a:rPr>
              <a:t> (HHS Publication No. PEP24‑07‑021, NSDUH Series H‑59). Center for Behavioral Health Statistics and Quality, SAMHSA. https://library.samhsa.gov/product/2023-nsduh-report/pep24-07-021 </a:t>
            </a:r>
          </a:p>
        </p:txBody>
      </p:sp>
      <p:sp>
        <p:nvSpPr>
          <p:cNvPr id="4" name="Slide Number Placeholder 3"/>
          <p:cNvSpPr>
            <a:spLocks noGrp="1"/>
          </p:cNvSpPr>
          <p:nvPr>
            <p:ph type="sldNum" sz="quarter" idx="5"/>
          </p:nvPr>
        </p:nvSpPr>
        <p:spPr/>
        <p:txBody>
          <a:bodyPr/>
          <a:lstStyle/>
          <a:p>
            <a:fld id="{CB39C04E-3F9F-4993-B44B-97D79A2E8BAB}" type="slidenum">
              <a:rPr lang="en-US" smtClean="0"/>
              <a:t>5</a:t>
            </a:fld>
            <a:endParaRPr lang="en-US" dirty="0"/>
          </a:p>
        </p:txBody>
      </p:sp>
    </p:spTree>
    <p:extLst>
      <p:ext uri="{BB962C8B-B14F-4D97-AF65-F5344CB8AC3E}">
        <p14:creationId xmlns:p14="http://schemas.microsoft.com/office/powerpoint/2010/main" val="153534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55D6F-E20C-1AE5-168C-9F765DC06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D253A-ED8A-A377-EFFC-4B073CC9305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D75FD61-0F42-8881-70B1-B609C4D26D4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Overdose is the </a:t>
            </a:r>
            <a:r>
              <a:rPr kumimoji="0" lang="en-US" sz="1200" b="1" i="0" u="none" strike="noStrike" kern="1200" cap="none" spc="0" normalizeH="0" baseline="0" noProof="0" dirty="0">
                <a:ln>
                  <a:noFill/>
                </a:ln>
                <a:solidFill>
                  <a:prstClr val="black"/>
                </a:solidFill>
                <a:effectLst/>
                <a:uLnTx/>
                <a:uFillTx/>
                <a:latin typeface="+mn-lt"/>
                <a:ea typeface="+mn-ea"/>
                <a:cs typeface="+mn-cs"/>
              </a:rPr>
              <a:t>leading cause of preventable death </a:t>
            </a:r>
            <a:r>
              <a:rPr kumimoji="0" lang="en-US" sz="1200" b="0" i="0" u="none" strike="noStrike" kern="1200" cap="none" spc="0" normalizeH="0" baseline="0" noProof="0" dirty="0">
                <a:ln>
                  <a:noFill/>
                </a:ln>
                <a:solidFill>
                  <a:prstClr val="black"/>
                </a:solidFill>
                <a:effectLst/>
                <a:uLnTx/>
                <a:uFillTx/>
                <a:latin typeface="+mn-lt"/>
                <a:ea typeface="+mn-ea"/>
                <a:cs typeface="+mn-cs"/>
              </a:rPr>
              <a:t>among individuals exiting a correctional setting.</a:t>
            </a:r>
          </a:p>
          <a:p>
            <a:pPr marL="171450" indent="-171450">
              <a:buFont typeface="Arial" panose="020B0604020202020204" pitchFamily="34" charset="0"/>
              <a:buChar char="•"/>
            </a:pPr>
            <a:r>
              <a:rPr lang="en-US" dirty="0"/>
              <a:t>1 in 5 people who die from a drug overdose were recently released from jail.</a:t>
            </a:r>
          </a:p>
          <a:p>
            <a:pPr marL="171450" indent="-171450">
              <a:buFont typeface="Arial" panose="020B0604020202020204" pitchFamily="34" charset="0"/>
              <a:buChar char="•"/>
            </a:pPr>
            <a:r>
              <a:rPr lang="en-US" dirty="0"/>
              <a:t>Adults released from jail have a 10x higher risk of overdose than the general population.</a:t>
            </a:r>
          </a:p>
          <a:p>
            <a:pPr marL="171450" indent="-171450">
              <a:buFont typeface="Arial" panose="020B0604020202020204" pitchFamily="34" charset="0"/>
              <a:buChar char="•"/>
            </a:pPr>
            <a:r>
              <a:rPr lang="en-US" dirty="0"/>
              <a:t>The 2 weeks after release are the most dangerous for the risk of overdose. </a:t>
            </a:r>
          </a:p>
          <a:p>
            <a:pPr marL="171450" indent="-1714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Knowing this risk, there are several </a:t>
            </a:r>
            <a:r>
              <a:rPr lang="en-US" dirty="0">
                <a:solidFill>
                  <a:prstClr val="black"/>
                </a:solidFill>
              </a:rPr>
              <a:t>ways that sheriffs and jail administrators can</a:t>
            </a:r>
            <a:r>
              <a:rPr kumimoji="0" lang="en-US" sz="1200" b="0" i="0" u="none" strike="noStrike" kern="1200" cap="none" spc="0" normalizeH="0" baseline="0" noProof="0" dirty="0">
                <a:ln>
                  <a:noFill/>
                </a:ln>
                <a:solidFill>
                  <a:prstClr val="black"/>
                </a:solidFill>
                <a:effectLst/>
                <a:uLnTx/>
                <a:uFillTx/>
                <a:latin typeface="+mn-lt"/>
                <a:ea typeface="+mn-ea"/>
                <a:cs typeface="+mn-cs"/>
              </a:rPr>
              <a:t> help reduce the risk of overdose upon re-entry. </a:t>
            </a:r>
            <a:endParaRPr lang="en-US" sz="1200" b="0" i="0" u="none" strike="noStrike" kern="1200" cap="none" spc="0" normalizeH="0" baseline="0" noProof="0" dirty="0">
              <a:ln>
                <a:noFill/>
              </a:ln>
              <a:solidFill>
                <a:prstClr val="black"/>
              </a:solidFill>
              <a:effectLst/>
              <a:uLnTx/>
              <a:uFillTx/>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References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Balter, D. R., &amp; Howell, B. A.</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(2024). Take-home naloxone, release from jail, and opioid overdose—A piece of the puzzle. </a:t>
            </a: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JAMA Network Open, 7</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(12), e2448667. https://jamanetwork.com/journals/jamanetworkopen/fullarticle/2827631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Hartung, D. M., McCracken, C. M., Nguyen, T., </a:t>
            </a:r>
            <a:r>
              <a:rPr kumimoji="0" lang="en-US" sz="1200" b="1" i="0" u="none" strike="noStrike" kern="1200" cap="none" spc="0" normalizeH="0" baseline="0" noProof="0" dirty="0" err="1">
                <a:ln>
                  <a:noFill/>
                </a:ln>
                <a:solidFill>
                  <a:prstClr val="black"/>
                </a:solidFill>
                <a:effectLst/>
                <a:uLnTx/>
                <a:uFillTx/>
                <a:latin typeface="+mn-lt"/>
                <a:ea typeface="+mn-ea"/>
                <a:cs typeface="+mn-cs"/>
              </a:rPr>
              <a:t>Kempany</a:t>
            </a:r>
            <a:r>
              <a:rPr kumimoji="0" lang="en-US" sz="1200" b="1" i="0" u="none" strike="noStrike" kern="1200" cap="none" spc="0" normalizeH="0" baseline="0" noProof="0" dirty="0">
                <a:ln>
                  <a:noFill/>
                </a:ln>
                <a:solidFill>
                  <a:prstClr val="black"/>
                </a:solidFill>
                <a:effectLst/>
                <a:uLnTx/>
                <a:uFillTx/>
                <a:latin typeface="+mn-lt"/>
                <a:ea typeface="+mn-ea"/>
                <a:cs typeface="+mn-cs"/>
              </a:rPr>
              <a:t>, K., &amp; Waddell, E. N. </a:t>
            </a:r>
            <a:r>
              <a:rPr kumimoji="0" lang="en-US" sz="1200" b="0" i="0" u="none" strike="noStrike" kern="1200" cap="none" spc="0" normalizeH="0" baseline="0" noProof="0" dirty="0">
                <a:ln>
                  <a:noFill/>
                </a:ln>
                <a:solidFill>
                  <a:prstClr val="black"/>
                </a:solidFill>
                <a:effectLst/>
                <a:uLnTx/>
                <a:uFillTx/>
                <a:latin typeface="+mn-lt"/>
                <a:ea typeface="+mn-ea"/>
                <a:cs typeface="+mn-cs"/>
              </a:rPr>
              <a:t>(2023). Fatal and non-fatal opioid overdose risk following release from prison: A retrospective cohort study using linked administrative data. </a:t>
            </a:r>
            <a:r>
              <a:rPr kumimoji="0" lang="en-US" sz="1200" b="0" i="1" u="none" strike="noStrike" kern="1200" cap="none" spc="0" normalizeH="0" baseline="0" noProof="0" dirty="0">
                <a:ln>
                  <a:noFill/>
                </a:ln>
                <a:solidFill>
                  <a:prstClr val="black"/>
                </a:solidFill>
                <a:effectLst/>
                <a:uLnTx/>
                <a:uFillTx/>
                <a:latin typeface="+mn-lt"/>
                <a:ea typeface="+mn-ea"/>
                <a:cs typeface="+mn-cs"/>
              </a:rPr>
              <a:t>Journal of Substance Use and Addiction Treatment, 147</a:t>
            </a:r>
            <a:r>
              <a:rPr kumimoji="0" lang="en-US" sz="1200" b="0" i="0" u="none" strike="noStrike" kern="1200" cap="none" spc="0" normalizeH="0" baseline="0" noProof="0" dirty="0">
                <a:ln>
                  <a:noFill/>
                </a:ln>
                <a:solidFill>
                  <a:prstClr val="black"/>
                </a:solidFill>
                <a:effectLst/>
                <a:uLnTx/>
                <a:uFillTx/>
                <a:latin typeface="+mn-lt"/>
                <a:ea typeface="+mn-ea"/>
                <a:cs typeface="+mn-cs"/>
              </a:rPr>
              <a:t>, 208971. https://doi.org/10.1016/j.josat.2023.208971</a:t>
            </a:r>
          </a:p>
        </p:txBody>
      </p:sp>
      <p:sp>
        <p:nvSpPr>
          <p:cNvPr id="4" name="Slide Number Placeholder 3">
            <a:extLst>
              <a:ext uri="{FF2B5EF4-FFF2-40B4-BE49-F238E27FC236}">
                <a16:creationId xmlns:a16="http://schemas.microsoft.com/office/drawing/2014/main" id="{317BA9A4-1F89-9625-7254-895457B7284A}"/>
              </a:ext>
            </a:extLst>
          </p:cNvPr>
          <p:cNvSpPr>
            <a:spLocks noGrp="1"/>
          </p:cNvSpPr>
          <p:nvPr>
            <p:ph type="sldNum" sz="quarter" idx="5"/>
          </p:nvPr>
        </p:nvSpPr>
        <p:spPr/>
        <p:txBody>
          <a:bodyPr/>
          <a:lstStyle/>
          <a:p>
            <a:fld id="{CB39C04E-3F9F-4993-B44B-97D79A2E8BAB}" type="slidenum">
              <a:rPr lang="en-US" smtClean="0"/>
              <a:t>6</a:t>
            </a:fld>
            <a:endParaRPr lang="en-US" dirty="0"/>
          </a:p>
        </p:txBody>
      </p:sp>
    </p:spTree>
    <p:extLst>
      <p:ext uri="{BB962C8B-B14F-4D97-AF65-F5344CB8AC3E}">
        <p14:creationId xmlns:p14="http://schemas.microsoft.com/office/powerpoint/2010/main" val="241891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Naloxone and peer support programs are evidence-based interventions that can help reduce the risk of overdose upon re-entry into the community.  </a:t>
            </a:r>
          </a:p>
          <a:p>
            <a:pPr marL="171450" indent="-171450">
              <a:buFont typeface="Arial" panose="020B0604020202020204" pitchFamily="34" charset="0"/>
              <a:buChar char="•"/>
            </a:pPr>
            <a:r>
              <a:rPr lang="en-US" dirty="0"/>
              <a:t>Jails can introduce either one or both of these interventions.</a:t>
            </a:r>
          </a:p>
          <a:p>
            <a:pPr marL="171450" indent="-171450">
              <a:buFont typeface="Arial" panose="020B0604020202020204" pitchFamily="34" charset="0"/>
              <a:buChar char="•"/>
            </a:pPr>
            <a:r>
              <a:rPr lang="en-US" dirty="0"/>
              <a:t>Links to resources to fund and implement these interventions are available on the </a:t>
            </a:r>
            <a:r>
              <a:rPr lang="en-US" b="0" i="0" dirty="0">
                <a:solidFill>
                  <a:srgbClr val="0A0A0A"/>
                </a:solidFill>
                <a:effectLst/>
                <a:latin typeface="Google Sans"/>
              </a:rPr>
              <a:t>National Sheriffs’ Association</a:t>
            </a:r>
            <a:r>
              <a:rPr lang="en-US" dirty="0"/>
              <a:t> website (which will be shared at the end of this presentation). </a:t>
            </a:r>
          </a:p>
        </p:txBody>
      </p:sp>
      <p:sp>
        <p:nvSpPr>
          <p:cNvPr id="4" name="Slide Number Placeholder 3"/>
          <p:cNvSpPr>
            <a:spLocks noGrp="1"/>
          </p:cNvSpPr>
          <p:nvPr>
            <p:ph type="sldNum" sz="quarter" idx="5"/>
          </p:nvPr>
        </p:nvSpPr>
        <p:spPr/>
        <p:txBody>
          <a:bodyPr/>
          <a:lstStyle/>
          <a:p>
            <a:fld id="{CB39C04E-3F9F-4993-B44B-97D79A2E8BAB}" type="slidenum">
              <a:rPr lang="en-US" smtClean="0"/>
              <a:t>7</a:t>
            </a:fld>
            <a:endParaRPr lang="en-US" dirty="0"/>
          </a:p>
        </p:txBody>
      </p:sp>
    </p:spTree>
    <p:extLst>
      <p:ext uri="{BB962C8B-B14F-4D97-AF65-F5344CB8AC3E}">
        <p14:creationId xmlns:p14="http://schemas.microsoft.com/office/powerpoint/2010/main" val="213514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Naloxone </a:t>
            </a:r>
            <a:r>
              <a:rPr lang="en-US" sz="1200" b="0" i="0" kern="1200" dirty="0">
                <a:solidFill>
                  <a:schemeClr val="tx1"/>
                </a:solidFill>
                <a:effectLst/>
                <a:latin typeface="+mn-lt"/>
                <a:ea typeface="+mn-ea"/>
                <a:cs typeface="+mn-cs"/>
              </a:rPr>
              <a:t>is </a:t>
            </a:r>
            <a:r>
              <a:rPr lang="en-US" dirty="0"/>
              <a:t>a life-saving medication used to rapidly reverse the effects of an opioid overdose. </a:t>
            </a:r>
          </a:p>
          <a:p>
            <a:pPr marL="171450" indent="-171450">
              <a:buFont typeface="Arial" panose="020B0604020202020204" pitchFamily="34" charset="0"/>
              <a:buChar char="•"/>
            </a:pPr>
            <a:r>
              <a:rPr lang="en-US" dirty="0"/>
              <a:t>It is typically provided in the form of a nasal spray, which is easy for anyone to use. </a:t>
            </a:r>
          </a:p>
          <a:p>
            <a:pPr marL="171450" indent="-171450">
              <a:buFont typeface="Arial" panose="020B0604020202020204" pitchFamily="34" charset="0"/>
              <a:buChar char="•"/>
            </a:pPr>
            <a:r>
              <a:rPr lang="en-US" dirty="0"/>
              <a:t>While education about how to use naloxone is helpful, the medication itself comes with instructions, so no training is required. </a:t>
            </a:r>
          </a:p>
        </p:txBody>
      </p:sp>
      <p:sp>
        <p:nvSpPr>
          <p:cNvPr id="4" name="Slide Number Placeholder 3"/>
          <p:cNvSpPr>
            <a:spLocks noGrp="1"/>
          </p:cNvSpPr>
          <p:nvPr>
            <p:ph type="sldNum" sz="quarter" idx="5"/>
          </p:nvPr>
        </p:nvSpPr>
        <p:spPr/>
        <p:txBody>
          <a:bodyPr/>
          <a:lstStyle/>
          <a:p>
            <a:fld id="{CB39C04E-3F9F-4993-B44B-97D79A2E8BAB}" type="slidenum">
              <a:rPr lang="en-US" smtClean="0"/>
              <a:t>8</a:t>
            </a:fld>
            <a:endParaRPr lang="en-US" dirty="0"/>
          </a:p>
        </p:txBody>
      </p:sp>
    </p:spTree>
    <p:extLst>
      <p:ext uri="{BB962C8B-B14F-4D97-AF65-F5344CB8AC3E}">
        <p14:creationId xmlns:p14="http://schemas.microsoft.com/office/powerpoint/2010/main" val="30949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Naloxone is a standard medication that is used in emergency medicine for more than 40 years and is the only</a:t>
            </a:r>
            <a:r>
              <a:rPr kumimoji="0" lang="en-US" sz="1200" b="0" i="0" u="none" strike="noStrike" kern="1200" cap="none" spc="0" normalizeH="0" baseline="0" noProof="0" dirty="0">
                <a:ln>
                  <a:noFill/>
                </a:ln>
                <a:effectLst/>
                <a:uLnTx/>
                <a:uFillTx/>
                <a:latin typeface="+mn-lt"/>
                <a:ea typeface="+mn-ea"/>
                <a:cs typeface="+mn-cs"/>
              </a:rPr>
              <a:t> medication available to reverse the effects of </a:t>
            </a:r>
            <a:r>
              <a:rPr kumimoji="0" lang="en-US" sz="1200" b="0" i="0" u="none" strike="noStrike" kern="1200" cap="none" spc="0" normalizeH="0" baseline="0" noProof="0" dirty="0">
                <a:ln>
                  <a:noFill/>
                </a:ln>
                <a:solidFill>
                  <a:prstClr val="black"/>
                </a:solidFill>
                <a:effectLst/>
                <a:uLnTx/>
                <a:uFillTx/>
                <a:latin typeface="+mn-lt"/>
                <a:ea typeface="+mn-ea"/>
                <a:cs typeface="+mn-cs"/>
              </a:rPr>
              <a:t>an opioid overdose. </a:t>
            </a:r>
          </a:p>
          <a:p>
            <a:pPr marL="171450" indent="-171450">
              <a:buFont typeface="Arial" panose="020B0604020202020204" pitchFamily="34" charset="0"/>
              <a:buChar char="•"/>
              <a:defRPr/>
            </a:pPr>
            <a:r>
              <a:rPr lang="en-US" sz="1200" b="0" dirty="0"/>
              <a:t>Naloxone does not activate the parts of the brain that produce a “high” nor does it cause an altered mental state.</a:t>
            </a:r>
            <a:r>
              <a:rPr lang="en-US" dirty="0"/>
              <a:t> This means that naloxone has no psychoactive effects.</a:t>
            </a:r>
          </a:p>
          <a:p>
            <a:pPr marL="171450" indent="-171450">
              <a:buFont typeface="Arial" panose="020B0604020202020204" pitchFamily="34" charset="0"/>
              <a:buChar char="•"/>
            </a:pPr>
            <a:r>
              <a:rPr lang="en-US" dirty="0"/>
              <a:t>Naloxone is safe and has been endorsed by several federal agencies, including the Centers for Disease Control and Prevention (CDC), the Substance Use and Mental Health Services Administration (SAMHSA), and the National Commission on Correctional Healthcare, as a crucial strategy to prevent overdose deaths.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u="sng" dirty="0"/>
              <a:t>References</a:t>
            </a:r>
            <a:r>
              <a:rPr lang="en-US" u="none" dirty="0"/>
              <a:t>:</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Centers for Disease Control and Prevention. </a:t>
            </a:r>
            <a:r>
              <a:rPr lang="en-US" sz="1200" b="0" i="0" kern="1200" dirty="0">
                <a:solidFill>
                  <a:schemeClr val="tx1"/>
                </a:solidFill>
                <a:effectLst/>
                <a:latin typeface="+mn-lt"/>
                <a:ea typeface="+mn-ea"/>
                <a:cs typeface="+mn-cs"/>
              </a:rPr>
              <a:t>(n.d.). </a:t>
            </a:r>
            <a:r>
              <a:rPr lang="en-US" sz="1200" b="0" i="1" kern="1200" dirty="0">
                <a:solidFill>
                  <a:schemeClr val="tx1"/>
                </a:solidFill>
                <a:effectLst/>
                <a:latin typeface="+mn-lt"/>
                <a:ea typeface="+mn-ea"/>
                <a:cs typeface="+mn-cs"/>
              </a:rPr>
              <a:t>5 Things to Know About Naloxone</a:t>
            </a:r>
            <a:r>
              <a:rPr lang="en-US" sz="1200" b="0" i="0" kern="1200" dirty="0">
                <a:solidFill>
                  <a:schemeClr val="tx1"/>
                </a:solidFill>
                <a:effectLst/>
                <a:latin typeface="+mn-lt"/>
                <a:ea typeface="+mn-ea"/>
                <a:cs typeface="+mn-cs"/>
              </a:rPr>
              <a:t>. U.S. Department of Health and Human Services. https://www.cdc.gov/overdose-prevention/reversing-overdose/about-naloxone.html </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MedlinePlus. </a:t>
            </a:r>
            <a:r>
              <a:rPr lang="en-US" sz="1200" b="0" i="0" kern="1200" dirty="0">
                <a:solidFill>
                  <a:schemeClr val="tx1"/>
                </a:solidFill>
                <a:effectLst/>
                <a:latin typeface="+mn-lt"/>
                <a:ea typeface="+mn-ea"/>
                <a:cs typeface="+mn-cs"/>
              </a:rPr>
              <a:t>(n.d.). </a:t>
            </a:r>
            <a:r>
              <a:rPr lang="en-US" sz="1200" b="0" i="1" kern="1200" dirty="0">
                <a:solidFill>
                  <a:schemeClr val="tx1"/>
                </a:solidFill>
                <a:effectLst/>
                <a:latin typeface="+mn-lt"/>
                <a:ea typeface="+mn-ea"/>
                <a:cs typeface="+mn-cs"/>
              </a:rPr>
              <a:t>Naloxone injection</a:t>
            </a:r>
            <a:r>
              <a:rPr lang="en-US" sz="1200" b="0" i="0" kern="1200" dirty="0">
                <a:solidFill>
                  <a:schemeClr val="tx1"/>
                </a:solidFill>
                <a:effectLst/>
                <a:latin typeface="+mn-lt"/>
                <a:ea typeface="+mn-ea"/>
                <a:cs typeface="+mn-cs"/>
              </a:rPr>
              <a:t>. U.S. National Library of Medicine. https://medlineplus.gov/druginfo/meds/a612022.html</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National Commission on Correctional Health Care. </a:t>
            </a:r>
            <a:r>
              <a:rPr lang="en-US" sz="1200" b="0" i="0" kern="1200" dirty="0">
                <a:solidFill>
                  <a:schemeClr val="tx1"/>
                </a:solidFill>
                <a:effectLst/>
                <a:latin typeface="+mn-lt"/>
                <a:ea typeface="+mn-ea"/>
                <a:cs typeface="+mn-cs"/>
              </a:rPr>
              <a:t>(n.d.). </a:t>
            </a:r>
            <a:r>
              <a:rPr lang="en-US" sz="1200" b="0" i="1" kern="1200" dirty="0">
                <a:solidFill>
                  <a:schemeClr val="tx1"/>
                </a:solidFill>
                <a:effectLst/>
                <a:latin typeface="+mn-lt"/>
                <a:ea typeface="+mn-ea"/>
                <a:cs typeface="+mn-cs"/>
              </a:rPr>
              <a:t>Position Statement: Naloxone in Correctional Facilities for the Prevention of Opioid Overdose Deaths</a:t>
            </a:r>
            <a:r>
              <a:rPr lang="en-US" sz="1200" b="0" i="0" kern="1200" dirty="0">
                <a:solidFill>
                  <a:schemeClr val="tx1"/>
                </a:solidFill>
                <a:effectLst/>
                <a:latin typeface="+mn-lt"/>
                <a:ea typeface="+mn-ea"/>
                <a:cs typeface="+mn-cs"/>
              </a:rPr>
              <a:t>. https://www.ncchc.org/wp-content/uploads/Naloxone-in-Correctional-Facilities-for-the-Prevention-of-Opioid-Overdose-Deaths-1.pdf</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National Institute on Drug Abuse. </a:t>
            </a:r>
            <a:r>
              <a:rPr lang="en-US" sz="1200" b="0" i="0" kern="1200" dirty="0">
                <a:solidFill>
                  <a:schemeClr val="tx1"/>
                </a:solidFill>
                <a:effectLst/>
                <a:latin typeface="+mn-lt"/>
                <a:ea typeface="+mn-ea"/>
                <a:cs typeface="+mn-cs"/>
              </a:rPr>
              <a:t>(n.d.). </a:t>
            </a:r>
            <a:r>
              <a:rPr lang="en-US" sz="1200" b="0" i="1" kern="1200" dirty="0">
                <a:solidFill>
                  <a:schemeClr val="tx1"/>
                </a:solidFill>
                <a:effectLst/>
                <a:latin typeface="+mn-lt"/>
                <a:ea typeface="+mn-ea"/>
                <a:cs typeface="+mn-cs"/>
              </a:rPr>
              <a:t>Naloxone drug facts</a:t>
            </a:r>
            <a:r>
              <a:rPr lang="en-US" sz="1200" b="0" i="0" kern="1200" dirty="0">
                <a:solidFill>
                  <a:schemeClr val="tx1"/>
                </a:solidFill>
                <a:effectLst/>
                <a:latin typeface="+mn-lt"/>
                <a:ea typeface="+mn-ea"/>
                <a:cs typeface="+mn-cs"/>
              </a:rPr>
              <a:t>. National Institutes of Health. https://nida.nih.gov/publications/drugfacts/naloxone</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Substance Abuse and Mental Health Services Administration.</a:t>
            </a:r>
            <a:r>
              <a:rPr lang="en-US" sz="1200" b="0" i="0" kern="1200" dirty="0">
                <a:solidFill>
                  <a:schemeClr val="tx1"/>
                </a:solidFill>
                <a:effectLst/>
                <a:latin typeface="+mn-lt"/>
                <a:ea typeface="+mn-ea"/>
                <a:cs typeface="+mn-cs"/>
              </a:rPr>
              <a:t> (n.d.). </a:t>
            </a:r>
            <a:r>
              <a:rPr lang="en-US" sz="1200" b="0" i="1" kern="1200" dirty="0">
                <a:solidFill>
                  <a:schemeClr val="tx1"/>
                </a:solidFill>
                <a:effectLst/>
                <a:latin typeface="+mn-lt"/>
                <a:ea typeface="+mn-ea"/>
                <a:cs typeface="+mn-cs"/>
              </a:rPr>
              <a:t>Opioid Overdose Reversal Medications (OORM)</a:t>
            </a:r>
            <a:r>
              <a:rPr lang="en-US" sz="1200" b="0" i="0" kern="1200" dirty="0">
                <a:solidFill>
                  <a:schemeClr val="tx1"/>
                </a:solidFill>
                <a:effectLst/>
                <a:latin typeface="+mn-lt"/>
                <a:ea typeface="+mn-ea"/>
                <a:cs typeface="+mn-cs"/>
              </a:rPr>
              <a:t>. U.S. Department of Health and Human Services. https://www.samhsa.gov/substance-use/treatment/overdose-prevention/opioid-overdose-reversal </a:t>
            </a:r>
          </a:p>
          <a:p>
            <a:pPr marL="171450" indent="-171450" fontAlgn="t">
              <a:buFont typeface="Arial" panose="020B0604020202020204" pitchFamily="34" charset="0"/>
              <a:buChar char="•"/>
            </a:pPr>
            <a:r>
              <a:rPr lang="en-US" sz="1200" b="1" i="0" kern="1200" dirty="0">
                <a:solidFill>
                  <a:schemeClr val="tx1"/>
                </a:solidFill>
                <a:effectLst/>
                <a:latin typeface="+mn-lt"/>
                <a:ea typeface="+mn-ea"/>
                <a:cs typeface="+mn-cs"/>
              </a:rPr>
              <a:t>World Health Organization.</a:t>
            </a:r>
            <a:r>
              <a:rPr lang="en-US" sz="1200" b="0" i="0" kern="1200" dirty="0">
                <a:solidFill>
                  <a:schemeClr val="tx1"/>
                </a:solidFill>
                <a:effectLst/>
                <a:latin typeface="+mn-lt"/>
                <a:ea typeface="+mn-ea"/>
                <a:cs typeface="+mn-cs"/>
              </a:rPr>
              <a:t> (2014). </a:t>
            </a:r>
            <a:r>
              <a:rPr lang="en-US" sz="1200" b="0" i="1" kern="1200" dirty="0">
                <a:solidFill>
                  <a:schemeClr val="tx1"/>
                </a:solidFill>
                <a:effectLst/>
                <a:latin typeface="+mn-lt"/>
                <a:ea typeface="+mn-ea"/>
                <a:cs typeface="+mn-cs"/>
              </a:rPr>
              <a:t>Community management of opioid overdose</a:t>
            </a:r>
            <a:r>
              <a:rPr lang="en-US" sz="1200" b="0" i="0" kern="1200" dirty="0">
                <a:solidFill>
                  <a:schemeClr val="tx1"/>
                </a:solidFill>
                <a:effectLst/>
                <a:latin typeface="+mn-lt"/>
                <a:ea typeface="+mn-ea"/>
                <a:cs typeface="+mn-cs"/>
              </a:rPr>
              <a:t>. https://www.who.int/publications/i/item/9789241548816</a:t>
            </a:r>
          </a:p>
        </p:txBody>
      </p:sp>
      <p:sp>
        <p:nvSpPr>
          <p:cNvPr id="4" name="Slide Number Placeholder 3"/>
          <p:cNvSpPr>
            <a:spLocks noGrp="1"/>
          </p:cNvSpPr>
          <p:nvPr>
            <p:ph type="sldNum" sz="quarter" idx="5"/>
          </p:nvPr>
        </p:nvSpPr>
        <p:spPr/>
        <p:txBody>
          <a:bodyPr/>
          <a:lstStyle/>
          <a:p>
            <a:fld id="{CB39C04E-3F9F-4993-B44B-97D79A2E8BAB}" type="slidenum">
              <a:rPr lang="en-US" smtClean="0"/>
              <a:t>9</a:t>
            </a:fld>
            <a:endParaRPr lang="en-US" dirty="0"/>
          </a:p>
        </p:txBody>
      </p:sp>
    </p:spTree>
    <p:extLst>
      <p:ext uri="{BB962C8B-B14F-4D97-AF65-F5344CB8AC3E}">
        <p14:creationId xmlns:p14="http://schemas.microsoft.com/office/powerpoint/2010/main" val="116821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1A287-8EE4-EDF8-F373-E2449067E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60F92-70C5-3532-FC81-086B99A56B7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33DEBD1-3176-4CF2-8BF1-34B825B871A8}"/>
              </a:ext>
            </a:extLst>
          </p:cNvPr>
          <p:cNvSpPr>
            <a:spLocks noGrp="1"/>
          </p:cNvSpPr>
          <p:nvPr>
            <p:ph type="body" idx="1"/>
          </p:nvPr>
        </p:nvSpPr>
        <p:spPr/>
        <p:txBody>
          <a:bodyPr/>
          <a:lstStyle/>
          <a:p>
            <a:pPr marL="0" indent="0">
              <a:buFont typeface="Arial" panose="020B0604020202020204" pitchFamily="34" charset="0"/>
              <a:buNone/>
            </a:pPr>
            <a:r>
              <a:rPr kumimoji="0" lang="en-US" sz="1200" b="0" i="0" u="none" strike="noStrike" kern="1200" cap="none" spc="0" normalizeH="0" baseline="0" noProof="0" dirty="0">
                <a:ln>
                  <a:noFill/>
                </a:ln>
                <a:solidFill>
                  <a:prstClr val="black"/>
                </a:solidFill>
                <a:effectLst/>
                <a:uLnTx/>
                <a:uFillTx/>
                <a:latin typeface="+mn-lt"/>
                <a:ea typeface="+mn-ea"/>
                <a:cs typeface="+mn-cs"/>
              </a:rPr>
              <a:t>The benefits of offering naloxone upon re-entry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Prevents Opioid Overdose: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Take-home naloxone programs reduce the risk of death by overdose </a:t>
            </a:r>
            <a:r>
              <a:rPr lang="en-US" b="1" dirty="0"/>
              <a:t>without</a:t>
            </a:r>
            <a:r>
              <a:rPr lang="en-US" dirty="0"/>
              <a:t> increasing substance 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Studies show that distributing naloxone to people released from jail can prevent up to 25% of overdose deaths.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Additionally, naloxone </a:t>
            </a:r>
            <a:r>
              <a:rPr lang="en-US" sz="1200" b="1" dirty="0"/>
              <a:t>does not </a:t>
            </a:r>
            <a:r>
              <a:rPr lang="en-US" sz="1200" b="0" dirty="0"/>
              <a:t>prevent people from seeking treatment.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In fact, people who receive naloxone to reverse an overdose are nudged toward treatment because the experience of survival has affected them so strongly.</a:t>
            </a:r>
            <a:endParaRPr lang="en-US" b="0" i="0" dirty="0">
              <a:solidFill>
                <a:srgbClr val="424242"/>
              </a:solidFill>
              <a:effectLst/>
              <a:latin typeface="Segoe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Reduces Costs: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About $11,000 per person is saved when they are provided naloxone upon release, because it helps them prevent overdose and reduces the need for expensive emergency medical services and hospital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Improves Community Relations: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Offering naloxone shows a commitment to public safety and public health and can help build trust and relationships with the community.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628650" lvl="1" indent="-171450">
              <a:buFont typeface="Arial" panose="020B0604020202020204" pitchFamily="34" charset="0"/>
              <a:buChar cha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1" dirty="0"/>
          </a:p>
          <a:p>
            <a:r>
              <a:rPr lang="en-US" b="0" u="sng" dirty="0"/>
              <a:t>References</a:t>
            </a:r>
            <a:r>
              <a:rPr lang="en-US" b="0" u="none" dirty="0"/>
              <a:t>:</a:t>
            </a:r>
            <a:r>
              <a:rPr lang="en-US" b="0" u="sng" dirty="0"/>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Balter, D. R., &amp; Howell, B. A. </a:t>
            </a:r>
            <a:r>
              <a:rPr lang="en-US" sz="1200" b="0" i="0" kern="1200" dirty="0">
                <a:solidFill>
                  <a:schemeClr val="tx1"/>
                </a:solidFill>
                <a:effectLst/>
                <a:latin typeface="+mn-lt"/>
                <a:ea typeface="+mn-ea"/>
                <a:cs typeface="+mn-cs"/>
              </a:rPr>
              <a:t>(2024). Take-home naloxone, release from jail, and opioid overdose—A piece of the puzzle. </a:t>
            </a:r>
            <a:r>
              <a:rPr lang="en-US" sz="1200" b="0" i="1" kern="1200" dirty="0">
                <a:solidFill>
                  <a:schemeClr val="tx1"/>
                </a:solidFill>
                <a:effectLst/>
                <a:latin typeface="+mn-lt"/>
                <a:ea typeface="+mn-ea"/>
                <a:cs typeface="+mn-cs"/>
              </a:rPr>
              <a:t>JAMA Network Open, 7</a:t>
            </a:r>
            <a:r>
              <a:rPr lang="en-US" sz="1200" b="0" i="0" kern="1200" dirty="0">
                <a:solidFill>
                  <a:schemeClr val="tx1"/>
                </a:solidFill>
                <a:effectLst/>
                <a:latin typeface="+mn-lt"/>
                <a:ea typeface="+mn-ea"/>
                <a:cs typeface="+mn-cs"/>
              </a:rPr>
              <a:t>(12), e2448667. https://doi.org/10.1001/jamanetworkopen.2024.48667</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National Commission on Correctional Health Care. </a:t>
            </a:r>
            <a:r>
              <a:rPr lang="en-US" sz="1200" b="0" i="0" kern="1200" dirty="0">
                <a:solidFill>
                  <a:schemeClr val="tx1"/>
                </a:solidFill>
                <a:effectLst/>
                <a:latin typeface="+mn-lt"/>
                <a:ea typeface="+mn-ea"/>
                <a:cs typeface="+mn-cs"/>
              </a:rPr>
              <a:t>(2021). </a:t>
            </a:r>
            <a:r>
              <a:rPr lang="en-US" sz="1200" b="0" i="1" kern="1200" dirty="0">
                <a:solidFill>
                  <a:schemeClr val="tx1"/>
                </a:solidFill>
                <a:effectLst/>
                <a:latin typeface="+mn-lt"/>
                <a:ea typeface="+mn-ea"/>
                <a:cs typeface="+mn-cs"/>
              </a:rPr>
              <a:t>Position Statement: Naloxone in Correctional Facilities for the Prevention of Opioid Overdose Deaths</a:t>
            </a:r>
            <a:r>
              <a:rPr lang="en-US" sz="1200" b="0" i="0" kern="1200" dirty="0">
                <a:solidFill>
                  <a:schemeClr val="tx1"/>
                </a:solidFill>
                <a:effectLst/>
                <a:latin typeface="+mn-lt"/>
                <a:ea typeface="+mn-ea"/>
                <a:cs typeface="+mn-cs"/>
              </a:rPr>
              <a:t>. https://ncchc.org/wp-content/uploads/Naloxone-in-Correctional-Facilities-for-the-Prevention-of-Opioid-Overdose-Deaths.pdf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Wenger, L.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(2019). </a:t>
            </a: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A primer for implementation of overdose education and naloxone distribution in jails and prisons</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Harm Reduction Coalition. https://harmreduction.org/wp-content/uploads/2020/09/A-primer-for-implementation-of-OEND-in-jails-and-prisons-Wenger-2019-RTI.pdf</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1" dirty="0"/>
          </a:p>
        </p:txBody>
      </p:sp>
      <p:sp>
        <p:nvSpPr>
          <p:cNvPr id="4" name="Slide Number Placeholder 3">
            <a:extLst>
              <a:ext uri="{FF2B5EF4-FFF2-40B4-BE49-F238E27FC236}">
                <a16:creationId xmlns:a16="http://schemas.microsoft.com/office/drawing/2014/main" id="{90857C4A-7272-0354-2DB2-5D9196D4AAAA}"/>
              </a:ext>
            </a:extLst>
          </p:cNvPr>
          <p:cNvSpPr>
            <a:spLocks noGrp="1"/>
          </p:cNvSpPr>
          <p:nvPr>
            <p:ph type="sldNum" sz="quarter" idx="5"/>
          </p:nvPr>
        </p:nvSpPr>
        <p:spPr/>
        <p:txBody>
          <a:bodyPr/>
          <a:lstStyle/>
          <a:p>
            <a:fld id="{CB39C04E-3F9F-4993-B44B-97D79A2E8BAB}" type="slidenum">
              <a:rPr lang="en-US" smtClean="0"/>
              <a:t>10</a:t>
            </a:fld>
            <a:endParaRPr lang="en-US" dirty="0"/>
          </a:p>
        </p:txBody>
      </p:sp>
    </p:spTree>
    <p:extLst>
      <p:ext uri="{BB962C8B-B14F-4D97-AF65-F5344CB8AC3E}">
        <p14:creationId xmlns:p14="http://schemas.microsoft.com/office/powerpoint/2010/main" val="372962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48CD-59B5-6A88-22FB-5C1EF3AF761D}"/>
              </a:ext>
            </a:extLst>
          </p:cNvPr>
          <p:cNvSpPr>
            <a:spLocks noGrp="1"/>
          </p:cNvSpPr>
          <p:nvPr>
            <p:ph type="ctrTitle" hasCustomPrompt="1"/>
          </p:nvPr>
        </p:nvSpPr>
        <p:spPr>
          <a:xfrm>
            <a:off x="6095999" y="705678"/>
            <a:ext cx="4572002" cy="4124738"/>
          </a:xfrm>
        </p:spPr>
        <p:txBody>
          <a:bodyPr anchor="ct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F60F5DCF-233E-2308-AD16-0ACBD1A1F8A6}"/>
              </a:ext>
            </a:extLst>
          </p:cNvPr>
          <p:cNvSpPr>
            <a:spLocks noGrp="1"/>
          </p:cNvSpPr>
          <p:nvPr>
            <p:ph type="subTitle" idx="1"/>
          </p:nvPr>
        </p:nvSpPr>
        <p:spPr>
          <a:xfrm>
            <a:off x="6096000" y="4830416"/>
            <a:ext cx="4572001" cy="118275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79A90671-54DC-A4B3-466A-54ABA6AA0688}"/>
              </a:ext>
            </a:extLst>
          </p:cNvPr>
          <p:cNvSpPr/>
          <p:nvPr userDrawn="1"/>
        </p:nvSpPr>
        <p:spPr>
          <a:xfrm>
            <a:off x="0" y="278295"/>
            <a:ext cx="4572000" cy="6291469"/>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68640720-3BCA-928D-6E72-AF26F2205AA6}"/>
              </a:ext>
            </a:extLst>
          </p:cNvPr>
          <p:cNvSpPr>
            <a:spLocks noGrp="1"/>
          </p:cNvSpPr>
          <p:nvPr>
            <p:ph type="pic" idx="13"/>
          </p:nvPr>
        </p:nvSpPr>
        <p:spPr>
          <a:xfrm>
            <a:off x="650944" y="708922"/>
            <a:ext cx="4755943" cy="54632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985662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A1818C-D7A5-604E-D4FC-2EBB951B2732}"/>
              </a:ext>
            </a:extLst>
          </p:cNvPr>
          <p:cNvSpPr/>
          <p:nvPr userDrawn="1"/>
        </p:nvSpPr>
        <p:spPr>
          <a:xfrm>
            <a:off x="0" y="2057400"/>
            <a:ext cx="4992130" cy="3978403"/>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5FD98D-AF81-C8D0-A891-93F4082B6D7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F435C2E-D8D8-D3CB-0583-61D1B98EC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03D07-2DB0-8111-9448-ADE95A007AA7}"/>
              </a:ext>
            </a:extLst>
          </p:cNvPr>
          <p:cNvSpPr>
            <a:spLocks noGrp="1"/>
          </p:cNvSpPr>
          <p:nvPr>
            <p:ph type="body" sz="half" idx="2"/>
          </p:nvPr>
        </p:nvSpPr>
        <p:spPr>
          <a:xfrm>
            <a:off x="839788" y="2533135"/>
            <a:ext cx="3932237" cy="333585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AA188522-3FD3-BBD9-0FEC-28C258ED0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b="1" dirty="0"/>
          </a:p>
        </p:txBody>
      </p:sp>
    </p:spTree>
    <p:extLst>
      <p:ext uri="{BB962C8B-B14F-4D97-AF65-F5344CB8AC3E}">
        <p14:creationId xmlns:p14="http://schemas.microsoft.com/office/powerpoint/2010/main" val="334994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2368-4C3B-F553-5C74-6DA0E5D3C97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7FC03EE-0970-16B3-14C6-741A80D16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C64A798-B815-0FAE-8997-F45048975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b="1" dirty="0"/>
          </a:p>
        </p:txBody>
      </p:sp>
      <p:sp>
        <p:nvSpPr>
          <p:cNvPr id="10" name="Rectangle 9">
            <a:extLst>
              <a:ext uri="{FF2B5EF4-FFF2-40B4-BE49-F238E27FC236}">
                <a16:creationId xmlns:a16="http://schemas.microsoft.com/office/drawing/2014/main" id="{9DC23E99-9977-3ACA-8584-C2DADDEEA78D}"/>
              </a:ext>
            </a:extLst>
          </p:cNvPr>
          <p:cNvSpPr/>
          <p:nvPr userDrawn="1"/>
        </p:nvSpPr>
        <p:spPr>
          <a:xfrm>
            <a:off x="7199870" y="-15209"/>
            <a:ext cx="4992130" cy="3978403"/>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027D72C-D8FE-7B38-40F5-B5580C8A96C4}"/>
              </a:ext>
            </a:extLst>
          </p:cNvPr>
          <p:cNvSpPr/>
          <p:nvPr userDrawn="1"/>
        </p:nvSpPr>
        <p:spPr>
          <a:xfrm>
            <a:off x="4990070" y="4549710"/>
            <a:ext cx="4992130" cy="3978403"/>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BB04EFCE-561B-6389-4594-C22147CDC4F0}"/>
              </a:ext>
            </a:extLst>
          </p:cNvPr>
          <p:cNvSpPr>
            <a:spLocks noGrp="1"/>
          </p:cNvSpPr>
          <p:nvPr>
            <p:ph type="pic" idx="1"/>
          </p:nvPr>
        </p:nvSpPr>
        <p:spPr>
          <a:xfrm>
            <a:off x="6096000" y="987425"/>
            <a:ext cx="52593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94197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24D5-79C4-8483-7C6F-F8BA544280E6}"/>
              </a:ext>
            </a:extLst>
          </p:cNvPr>
          <p:cNvSpPr>
            <a:spLocks noGrp="1"/>
          </p:cNvSpPr>
          <p:nvPr>
            <p:ph type="title" hasCustomPrompt="1"/>
          </p:nvPr>
        </p:nvSpPr>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6EEC33A9-CFC0-2B4B-8F34-87ACF8BFC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b="1" dirty="0"/>
          </a:p>
        </p:txBody>
      </p:sp>
    </p:spTree>
    <p:extLst>
      <p:ext uri="{BB962C8B-B14F-4D97-AF65-F5344CB8AC3E}">
        <p14:creationId xmlns:p14="http://schemas.microsoft.com/office/powerpoint/2010/main" val="23695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7F0D27A-6765-2544-E9FF-C0D98F79C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b="1" dirty="0"/>
          </a:p>
        </p:txBody>
      </p:sp>
    </p:spTree>
    <p:extLst>
      <p:ext uri="{BB962C8B-B14F-4D97-AF65-F5344CB8AC3E}">
        <p14:creationId xmlns:p14="http://schemas.microsoft.com/office/powerpoint/2010/main" val="182074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40DA8-DC59-5064-C2DE-0E4A2C8FBE69}"/>
              </a:ext>
            </a:extLst>
          </p:cNvPr>
          <p:cNvSpPr/>
          <p:nvPr userDrawn="1"/>
        </p:nvSpPr>
        <p:spPr>
          <a:xfrm>
            <a:off x="-79512" y="-40528"/>
            <a:ext cx="3299790" cy="6967042"/>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95A55B-1E7C-6AA9-F9A1-C8ED5918C2C8}"/>
              </a:ext>
            </a:extLst>
          </p:cNvPr>
          <p:cNvSpPr>
            <a:spLocks noGrp="1"/>
          </p:cNvSpPr>
          <p:nvPr>
            <p:ph type="title" hasCustomPrompt="1"/>
          </p:nvPr>
        </p:nvSpPr>
        <p:spPr>
          <a:xfrm>
            <a:off x="3339548" y="365125"/>
            <a:ext cx="8014252"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9AC740-4193-C1C6-5371-DFCF74153BCB}"/>
              </a:ext>
            </a:extLst>
          </p:cNvPr>
          <p:cNvSpPr>
            <a:spLocks noGrp="1"/>
          </p:cNvSpPr>
          <p:nvPr>
            <p:ph idx="1"/>
          </p:nvPr>
        </p:nvSpPr>
        <p:spPr>
          <a:xfrm>
            <a:off x="3339548" y="1825625"/>
            <a:ext cx="801425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61AA9944-2FC2-8556-4EA6-D64D71D75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Aptos" panose="020B0004020202020204" pitchFamily="34" charset="0"/>
              </a:defRPr>
            </a:lvl1pPr>
          </a:lstStyle>
          <a:p>
            <a:fld id="{9E8F5735-5B29-3840-AB4F-0C2D4467644A}" type="slidenum">
              <a:rPr lang="en-US" smtClean="0"/>
              <a:pPr/>
              <a:t>‹#›</a:t>
            </a:fld>
            <a:endParaRPr lang="en-US" dirty="0"/>
          </a:p>
        </p:txBody>
      </p:sp>
    </p:spTree>
    <p:extLst>
      <p:ext uri="{BB962C8B-B14F-4D97-AF65-F5344CB8AC3E}">
        <p14:creationId xmlns:p14="http://schemas.microsoft.com/office/powerpoint/2010/main" val="2098828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40DA8-DC59-5064-C2DE-0E4A2C8FBE69}"/>
              </a:ext>
            </a:extLst>
          </p:cNvPr>
          <p:cNvSpPr/>
          <p:nvPr userDrawn="1"/>
        </p:nvSpPr>
        <p:spPr>
          <a:xfrm>
            <a:off x="7722973" y="2850903"/>
            <a:ext cx="4518454" cy="4007097"/>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95A55B-1E7C-6AA9-F9A1-C8ED5918C2C8}"/>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9AC740-4193-C1C6-5371-DFCF74153B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1AA9944-2FC2-8556-4EA6-D64D71D75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bg1"/>
                </a:solidFill>
                <a:latin typeface="Aptos" panose="020B0004020202020204" pitchFamily="34" charset="0"/>
              </a:defRPr>
            </a:lvl1pPr>
          </a:lstStyle>
          <a:p>
            <a:fld id="{9E8F5735-5B29-3840-AB4F-0C2D4467644A}" type="slidenum">
              <a:rPr lang="en-US" smtClean="0"/>
              <a:pPr/>
              <a:t>‹#›</a:t>
            </a:fld>
            <a:endParaRPr lang="en-US" b="1" dirty="0"/>
          </a:p>
        </p:txBody>
      </p:sp>
    </p:spTree>
    <p:extLst>
      <p:ext uri="{BB962C8B-B14F-4D97-AF65-F5344CB8AC3E}">
        <p14:creationId xmlns:p14="http://schemas.microsoft.com/office/powerpoint/2010/main" val="963685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523FD5-0DF1-0CE2-AD71-A7388F890A59}"/>
              </a:ext>
            </a:extLst>
          </p:cNvPr>
          <p:cNvSpPr/>
          <p:nvPr userDrawn="1"/>
        </p:nvSpPr>
        <p:spPr>
          <a:xfrm>
            <a:off x="-951966" y="4562475"/>
            <a:ext cx="12312116" cy="1527175"/>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3AF073-9100-9630-0D55-6AB6A35C3F38}"/>
              </a:ext>
            </a:extLst>
          </p:cNvPr>
          <p:cNvSpPr>
            <a:spLocks noGrp="1"/>
          </p:cNvSpPr>
          <p:nvPr>
            <p:ph type="title" hasCustomPrompt="1"/>
          </p:nvPr>
        </p:nvSpPr>
        <p:spPr>
          <a:xfrm>
            <a:off x="534228" y="1205241"/>
            <a:ext cx="1082592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22EE70B-1DFA-33DB-6E01-77AB2ECED3B4}"/>
              </a:ext>
            </a:extLst>
          </p:cNvPr>
          <p:cNvSpPr>
            <a:spLocks noGrp="1"/>
          </p:cNvSpPr>
          <p:nvPr>
            <p:ph type="body" idx="1"/>
          </p:nvPr>
        </p:nvSpPr>
        <p:spPr>
          <a:xfrm>
            <a:off x="534228" y="4840014"/>
            <a:ext cx="10564696" cy="1072055"/>
          </a:xfrm>
        </p:spPr>
        <p:txBody>
          <a:bodyPr anchor="ct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Slide Number Placeholder 5">
            <a:extLst>
              <a:ext uri="{FF2B5EF4-FFF2-40B4-BE49-F238E27FC236}">
                <a16:creationId xmlns:a16="http://schemas.microsoft.com/office/drawing/2014/main" id="{BF3B4453-A983-953C-DFDE-50D05D1E5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lumMod val="65000"/>
                    <a:lumOff val="35000"/>
                  </a:schemeClr>
                </a:solidFill>
                <a:latin typeface="Aptos" panose="020B0004020202020204" pitchFamily="34" charset="0"/>
              </a:defRPr>
            </a:lvl1pPr>
          </a:lstStyle>
          <a:p>
            <a:fld id="{9E8F5735-5B29-3840-AB4F-0C2D4467644A}" type="slidenum">
              <a:rPr lang="en-US" smtClean="0"/>
              <a:pPr/>
              <a:t>‹#›</a:t>
            </a:fld>
            <a:endParaRPr lang="en-US" dirty="0"/>
          </a:p>
        </p:txBody>
      </p:sp>
    </p:spTree>
    <p:extLst>
      <p:ext uri="{BB962C8B-B14F-4D97-AF65-F5344CB8AC3E}">
        <p14:creationId xmlns:p14="http://schemas.microsoft.com/office/powerpoint/2010/main" val="1474454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00C80F-E027-45BA-0BE9-F3B922AEA0C4}"/>
              </a:ext>
            </a:extLst>
          </p:cNvPr>
          <p:cNvSpPr/>
          <p:nvPr userDrawn="1"/>
        </p:nvSpPr>
        <p:spPr>
          <a:xfrm>
            <a:off x="11582400" y="618105"/>
            <a:ext cx="609600" cy="5363595"/>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761D11-00A2-8287-247A-721D5947285A}"/>
              </a:ext>
            </a:extLst>
          </p:cNvPr>
          <p:cNvSpPr>
            <a:spLocks noGrp="1"/>
          </p:cNvSpPr>
          <p:nvPr>
            <p:ph type="title" hasCustomPrompt="1"/>
          </p:nvPr>
        </p:nvSpPr>
        <p:spPr>
          <a:xfrm>
            <a:off x="571500" y="136525"/>
            <a:ext cx="10782300" cy="1329669"/>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DC744BE-F8EC-8661-8ACC-B312F04028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C9EFCB-A4D3-04AE-A239-E635100B4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C8B5E9E9-7BAA-38E3-6DDA-BFDC08BF0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dirty="0"/>
          </a:p>
        </p:txBody>
      </p:sp>
    </p:spTree>
    <p:extLst>
      <p:ext uri="{BB962C8B-B14F-4D97-AF65-F5344CB8AC3E}">
        <p14:creationId xmlns:p14="http://schemas.microsoft.com/office/powerpoint/2010/main" val="25070670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A36DFA-98F2-E768-50AA-6BEBB110B8BE}"/>
              </a:ext>
            </a:extLst>
          </p:cNvPr>
          <p:cNvSpPr/>
          <p:nvPr userDrawn="1"/>
        </p:nvSpPr>
        <p:spPr>
          <a:xfrm>
            <a:off x="-535460" y="-372495"/>
            <a:ext cx="11889260" cy="1992227"/>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7F5FD5D2-348C-7222-27D5-0E3A1383D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C17DE-ADA3-8661-162A-2E921FA87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B06FBB-1FC4-0D61-EB00-55E438EF0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4E5AE-1675-B52E-13A7-7C43224FD8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D2BE87AE-5DC9-E3EE-8876-B2DAF540F342}"/>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b="1" dirty="0"/>
          </a:p>
        </p:txBody>
      </p:sp>
      <p:sp>
        <p:nvSpPr>
          <p:cNvPr id="14" name="Title 1">
            <a:extLst>
              <a:ext uri="{FF2B5EF4-FFF2-40B4-BE49-F238E27FC236}">
                <a16:creationId xmlns:a16="http://schemas.microsoft.com/office/drawing/2014/main" id="{F2846E60-3489-7427-DEF8-9474CB62AC4F}"/>
              </a:ext>
            </a:extLst>
          </p:cNvPr>
          <p:cNvSpPr>
            <a:spLocks noGrp="1"/>
          </p:cNvSpPr>
          <p:nvPr>
            <p:ph type="title" hasCustomPrompt="1"/>
          </p:nvPr>
        </p:nvSpPr>
        <p:spPr>
          <a:xfrm>
            <a:off x="838200" y="136525"/>
            <a:ext cx="10515600" cy="1329669"/>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7214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378CB60-8D64-F286-5501-469E37072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b="1" dirty="0"/>
          </a:p>
        </p:txBody>
      </p:sp>
      <p:sp>
        <p:nvSpPr>
          <p:cNvPr id="11" name="Title 1">
            <a:extLst>
              <a:ext uri="{FF2B5EF4-FFF2-40B4-BE49-F238E27FC236}">
                <a16:creationId xmlns:a16="http://schemas.microsoft.com/office/drawing/2014/main" id="{AC3033F4-D1D4-1714-3896-A93FC939ECAB}"/>
              </a:ext>
            </a:extLst>
          </p:cNvPr>
          <p:cNvSpPr>
            <a:spLocks noGrp="1"/>
          </p:cNvSpPr>
          <p:nvPr>
            <p:ph type="title" hasCustomPrompt="1"/>
          </p:nvPr>
        </p:nvSpPr>
        <p:spPr>
          <a:xfrm>
            <a:off x="838200" y="136525"/>
            <a:ext cx="10515600" cy="1329669"/>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543856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2437F5-1662-9762-A5A4-D06E789AE906}"/>
              </a:ext>
            </a:extLst>
          </p:cNvPr>
          <p:cNvSpPr/>
          <p:nvPr userDrawn="1"/>
        </p:nvSpPr>
        <p:spPr>
          <a:xfrm>
            <a:off x="7936302" y="-152400"/>
            <a:ext cx="4522398" cy="7143750"/>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D378CB60-8D64-F286-5501-469E37072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EFECE8"/>
                </a:solidFill>
                <a:latin typeface="Aptos" panose="020B0004020202020204" pitchFamily="34" charset="0"/>
              </a:defRPr>
            </a:lvl1pPr>
          </a:lstStyle>
          <a:p>
            <a:fld id="{9E8F5735-5B29-3840-AB4F-0C2D4467644A}" type="slidenum">
              <a:rPr lang="en-US" smtClean="0"/>
              <a:pPr/>
              <a:t>‹#›</a:t>
            </a:fld>
            <a:endParaRPr lang="en-US" b="1" dirty="0"/>
          </a:p>
        </p:txBody>
      </p:sp>
      <p:sp>
        <p:nvSpPr>
          <p:cNvPr id="11" name="Title 1">
            <a:extLst>
              <a:ext uri="{FF2B5EF4-FFF2-40B4-BE49-F238E27FC236}">
                <a16:creationId xmlns:a16="http://schemas.microsoft.com/office/drawing/2014/main" id="{AC3033F4-D1D4-1714-3896-A93FC939ECAB}"/>
              </a:ext>
            </a:extLst>
          </p:cNvPr>
          <p:cNvSpPr>
            <a:spLocks noGrp="1"/>
          </p:cNvSpPr>
          <p:nvPr>
            <p:ph type="title" hasCustomPrompt="1"/>
          </p:nvPr>
        </p:nvSpPr>
        <p:spPr>
          <a:xfrm>
            <a:off x="838200" y="319405"/>
            <a:ext cx="5562600" cy="1329669"/>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21417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C7409F-87A3-2060-9898-B5C1204EAA26}"/>
              </a:ext>
            </a:extLst>
          </p:cNvPr>
          <p:cNvSpPr/>
          <p:nvPr userDrawn="1"/>
        </p:nvSpPr>
        <p:spPr>
          <a:xfrm>
            <a:off x="10609179" y="5857536"/>
            <a:ext cx="4518454" cy="4007097"/>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0140D00-3E0E-F342-BCF2-178A27EB7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bg1"/>
                </a:solidFill>
                <a:latin typeface="Aptos" panose="020B0004020202020204" pitchFamily="34" charset="0"/>
              </a:defRPr>
            </a:lvl1pPr>
          </a:lstStyle>
          <a:p>
            <a:fld id="{9E8F5735-5B29-3840-AB4F-0C2D4467644A}" type="slidenum">
              <a:rPr lang="en-US" smtClean="0"/>
              <a:pPr/>
              <a:t>‹#›</a:t>
            </a:fld>
            <a:endParaRPr lang="en-US" b="1" dirty="0"/>
          </a:p>
        </p:txBody>
      </p:sp>
      <p:sp>
        <p:nvSpPr>
          <p:cNvPr id="11" name="Rectangle 10">
            <a:extLst>
              <a:ext uri="{FF2B5EF4-FFF2-40B4-BE49-F238E27FC236}">
                <a16:creationId xmlns:a16="http://schemas.microsoft.com/office/drawing/2014/main" id="{A97B7216-43BD-B134-B523-D78917BF7FB6}"/>
              </a:ext>
            </a:extLst>
          </p:cNvPr>
          <p:cNvSpPr/>
          <p:nvPr userDrawn="1"/>
        </p:nvSpPr>
        <p:spPr>
          <a:xfrm>
            <a:off x="-3332560" y="-1738560"/>
            <a:ext cx="4518454" cy="4007097"/>
          </a:xfrm>
          <a:prstGeom prst="rect">
            <a:avLst/>
          </a:prstGeom>
          <a:solidFill>
            <a:srgbClr val="B81F2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29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CE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6287C-E402-52A3-B87E-E5CD3106F5ED}"/>
              </a:ext>
            </a:extLst>
          </p:cNvPr>
          <p:cNvSpPr>
            <a:spLocks noGrp="1"/>
          </p:cNvSpPr>
          <p:nvPr>
            <p:ph type="title"/>
          </p:nvPr>
        </p:nvSpPr>
        <p:spPr>
          <a:xfrm>
            <a:off x="533400" y="365125"/>
            <a:ext cx="10820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A42F727-13E1-7F6A-7A23-5BE4B9395450}"/>
              </a:ext>
            </a:extLst>
          </p:cNvPr>
          <p:cNvSpPr>
            <a:spLocks noGrp="1"/>
          </p:cNvSpPr>
          <p:nvPr>
            <p:ph type="body" idx="1"/>
          </p:nvPr>
        </p:nvSpPr>
        <p:spPr>
          <a:xfrm>
            <a:off x="533400" y="1825625"/>
            <a:ext cx="10820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E1C4D85-9BE2-4EA9-F330-158089814C9E}"/>
              </a:ext>
            </a:extLst>
          </p:cNvPr>
          <p:cNvSpPr>
            <a:spLocks noGrp="1"/>
          </p:cNvSpPr>
          <p:nvPr>
            <p:ph type="ftr" sz="quarter" idx="3"/>
          </p:nvPr>
        </p:nvSpPr>
        <p:spPr>
          <a:xfrm>
            <a:off x="515178" y="6356350"/>
            <a:ext cx="4124739" cy="365125"/>
          </a:xfrm>
          <a:prstGeom prst="rect">
            <a:avLst/>
          </a:prstGeom>
        </p:spPr>
        <p:txBody>
          <a:bodyPr vert="horz" lIns="91440" tIns="45720" rIns="91440" bIns="45720" rtlCol="0" anchor="ctr"/>
          <a:lstStyle>
            <a:lvl1pPr algn="l">
              <a:defRPr sz="1200" b="0">
                <a:solidFill>
                  <a:schemeClr val="tx1">
                    <a:tint val="82000"/>
                  </a:schemeClr>
                </a:solidFill>
                <a:latin typeface="+mn-lt"/>
              </a:defRPr>
            </a:lvl1pPr>
          </a:lstStyle>
          <a:p>
            <a:r>
              <a:rPr lang="en-US" dirty="0"/>
              <a:t>CDC National Center for Injury Prevention and Control</a:t>
            </a:r>
            <a:endParaRPr lang="en-US" b="0" dirty="0"/>
          </a:p>
        </p:txBody>
      </p:sp>
      <p:sp>
        <p:nvSpPr>
          <p:cNvPr id="6" name="Slide Number Placeholder 5">
            <a:extLst>
              <a:ext uri="{FF2B5EF4-FFF2-40B4-BE49-F238E27FC236}">
                <a16:creationId xmlns:a16="http://schemas.microsoft.com/office/drawing/2014/main" id="{1C4B2C9A-4986-474D-5AB0-6AC5E3AA9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smtClean="0"/>
              <a:pPr/>
              <a:t>‹#›</a:t>
            </a:fld>
            <a:endParaRPr lang="en-US" dirty="0"/>
          </a:p>
        </p:txBody>
      </p:sp>
    </p:spTree>
    <p:extLst>
      <p:ext uri="{BB962C8B-B14F-4D97-AF65-F5344CB8AC3E}">
        <p14:creationId xmlns:p14="http://schemas.microsoft.com/office/powerpoint/2010/main" val="7848951"/>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00" r:id="rId5"/>
    <p:sldLayoutId id="2147483701" r:id="rId6"/>
    <p:sldLayoutId id="2147483702" r:id="rId7"/>
    <p:sldLayoutId id="2147483708"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4400" b="1" i="0" kern="1200">
          <a:solidFill>
            <a:schemeClr val="tx1"/>
          </a:solidFill>
          <a:latin typeface="Aptos Black"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video" Target="https://www.youtube.com/embed/qw1-wwkg6Yo?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5.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A130E-3CAC-943D-BD68-71C8F324C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BC6B9-FCDE-BC90-7697-D7C01757DC91}"/>
              </a:ext>
            </a:extLst>
          </p:cNvPr>
          <p:cNvSpPr>
            <a:spLocks noGrp="1"/>
          </p:cNvSpPr>
          <p:nvPr>
            <p:ph type="ctrTitle"/>
          </p:nvPr>
        </p:nvSpPr>
        <p:spPr>
          <a:xfrm>
            <a:off x="6095998" y="705678"/>
            <a:ext cx="5445057" cy="4124738"/>
          </a:xfrm>
        </p:spPr>
        <p:txBody>
          <a:bodyPr>
            <a:noAutofit/>
          </a:bodyPr>
          <a:lstStyle/>
          <a:p>
            <a:r>
              <a:rPr lang="en-US" b="1" dirty="0">
                <a:latin typeface="Aptos Black" panose="020B0004020202020204" pitchFamily="34" charset="0"/>
              </a:rPr>
              <a:t>LEADERSHIP.</a:t>
            </a:r>
            <a:br>
              <a:rPr lang="en-US" b="1" dirty="0">
                <a:latin typeface="Aptos Black" panose="020B0004020202020204" pitchFamily="34" charset="0"/>
              </a:rPr>
            </a:br>
            <a:r>
              <a:rPr lang="en-US" b="1" dirty="0">
                <a:latin typeface="Aptos Black" panose="020B0004020202020204" pitchFamily="34" charset="0"/>
              </a:rPr>
              <a:t>COMPASSION. </a:t>
            </a:r>
            <a:br>
              <a:rPr lang="en-US" b="1" dirty="0">
                <a:latin typeface="Aptos Black" panose="020B0004020202020204" pitchFamily="34" charset="0"/>
              </a:rPr>
            </a:br>
            <a:r>
              <a:rPr lang="en-US" b="1" dirty="0">
                <a:latin typeface="Aptos Black" panose="020B0004020202020204" pitchFamily="34" charset="0"/>
              </a:rPr>
              <a:t>RESULTS.</a:t>
            </a:r>
          </a:p>
        </p:txBody>
      </p:sp>
      <p:sp>
        <p:nvSpPr>
          <p:cNvPr id="3" name="Subtitle 2">
            <a:extLst>
              <a:ext uri="{FF2B5EF4-FFF2-40B4-BE49-F238E27FC236}">
                <a16:creationId xmlns:a16="http://schemas.microsoft.com/office/drawing/2014/main" id="{DCF8888B-3053-E0E0-51EB-3549D2025A00}"/>
              </a:ext>
            </a:extLst>
          </p:cNvPr>
          <p:cNvSpPr>
            <a:spLocks noGrp="1"/>
          </p:cNvSpPr>
          <p:nvPr>
            <p:ph type="subTitle" idx="1"/>
          </p:nvPr>
        </p:nvSpPr>
        <p:spPr>
          <a:xfrm>
            <a:off x="6096001" y="4830416"/>
            <a:ext cx="4493342" cy="1182757"/>
          </a:xfrm>
        </p:spPr>
        <p:txBody>
          <a:bodyPr/>
          <a:lstStyle/>
          <a:p>
            <a:r>
              <a:rPr lang="en-US" dirty="0">
                <a:solidFill>
                  <a:schemeClr val="tx1">
                    <a:lumMod val="65000"/>
                    <a:lumOff val="35000"/>
                  </a:schemeClr>
                </a:solidFill>
                <a:latin typeface="Aptos" panose="020B0004020202020204" pitchFamily="34" charset="0"/>
              </a:rPr>
              <a:t>What Works To Prevent Overdose Upon Release </a:t>
            </a:r>
          </a:p>
        </p:txBody>
      </p:sp>
      <p:pic>
        <p:nvPicPr>
          <p:cNvPr id="6" name="Picture Placeholder 5">
            <a:extLst>
              <a:ext uri="{FF2B5EF4-FFF2-40B4-BE49-F238E27FC236}">
                <a16:creationId xmlns:a16="http://schemas.microsoft.com/office/drawing/2014/main" id="{CC18FC9A-E785-9EFA-A347-AF36CCA7839A}"/>
              </a:ext>
            </a:extLst>
          </p:cNvPr>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a:xfrm>
            <a:off x="650945" y="883313"/>
            <a:ext cx="4755943" cy="5129860"/>
          </a:xfrm>
        </p:spPr>
      </p:pic>
    </p:spTree>
    <p:extLst>
      <p:ext uri="{BB962C8B-B14F-4D97-AF65-F5344CB8AC3E}">
        <p14:creationId xmlns:p14="http://schemas.microsoft.com/office/powerpoint/2010/main" val="118931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E6D17-0D67-1842-BCC4-DC0908BA68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7AFBF49-5B1A-32A6-4B95-FF3834C55218}"/>
              </a:ext>
            </a:extLst>
          </p:cNvPr>
          <p:cNvSpPr>
            <a:spLocks noGrp="1"/>
          </p:cNvSpPr>
          <p:nvPr>
            <p:ph type="title"/>
          </p:nvPr>
        </p:nvSpPr>
        <p:spPr/>
        <p:txBody>
          <a:bodyPr>
            <a:normAutofit/>
          </a:bodyPr>
          <a:lstStyle/>
          <a:p>
            <a:r>
              <a:rPr lang="en-US" sz="4000" dirty="0"/>
              <a:t>BENEFITS OF NALOXONE DISTRIBUTION</a:t>
            </a:r>
          </a:p>
        </p:txBody>
      </p:sp>
      <p:sp>
        <p:nvSpPr>
          <p:cNvPr id="6" name="Content Placeholder 5">
            <a:extLst>
              <a:ext uri="{FF2B5EF4-FFF2-40B4-BE49-F238E27FC236}">
                <a16:creationId xmlns:a16="http://schemas.microsoft.com/office/drawing/2014/main" id="{69A84E99-D207-0FF8-3934-564B453DFA4E}"/>
              </a:ext>
            </a:extLst>
          </p:cNvPr>
          <p:cNvSpPr>
            <a:spLocks noGrp="1"/>
          </p:cNvSpPr>
          <p:nvPr>
            <p:ph idx="1"/>
          </p:nvPr>
        </p:nvSpPr>
        <p:spPr>
          <a:xfrm>
            <a:off x="533400" y="2313305"/>
            <a:ext cx="5903259" cy="3551047"/>
          </a:xfrm>
        </p:spPr>
        <p:txBody>
          <a:bodyPr>
            <a:normAutofit/>
          </a:bodyPr>
          <a:lstStyle/>
          <a:p>
            <a:pPr marL="0" indent="0">
              <a:buNone/>
            </a:pPr>
            <a:r>
              <a:rPr lang="en-US" sz="2000" b="1" dirty="0">
                <a:solidFill>
                  <a:srgbClr val="B81F25"/>
                </a:solidFill>
              </a:rPr>
              <a:t>PREVENTS OPIOID OVERDOSE</a:t>
            </a:r>
            <a:r>
              <a:rPr lang="en-US" sz="2000" dirty="0">
                <a:solidFill>
                  <a:srgbClr val="B81F25"/>
                </a:solidFill>
              </a:rPr>
              <a:t> </a:t>
            </a:r>
          </a:p>
          <a:p>
            <a:pPr lvl="0">
              <a:spcAft>
                <a:spcPct val="35000"/>
              </a:spcAft>
            </a:pPr>
            <a:r>
              <a:rPr lang="en-US" sz="2000" dirty="0"/>
              <a:t>Distributing naloxone to people released from </a:t>
            </a:r>
            <a:br>
              <a:rPr lang="en-US" sz="2000" dirty="0"/>
            </a:br>
            <a:r>
              <a:rPr lang="en-US" sz="2000" dirty="0"/>
              <a:t>jail can prevent up to 25% of overdose deaths.</a:t>
            </a:r>
          </a:p>
          <a:p>
            <a:pPr marL="0" indent="0">
              <a:buNone/>
            </a:pPr>
            <a:r>
              <a:rPr lang="en-US" sz="2000" b="1" dirty="0">
                <a:solidFill>
                  <a:srgbClr val="B81F25"/>
                </a:solidFill>
              </a:rPr>
              <a:t>REDUCES COSTS</a:t>
            </a:r>
          </a:p>
          <a:p>
            <a:pPr lvl="0"/>
            <a:r>
              <a:rPr lang="en-US" sz="2000" dirty="0"/>
              <a:t>Providing naloxone upon release saves about</a:t>
            </a:r>
            <a:br>
              <a:rPr lang="en-US" sz="2000" dirty="0"/>
            </a:br>
            <a:r>
              <a:rPr lang="en-US" sz="2000" dirty="0"/>
              <a:t>$11,000 for each prevented death.</a:t>
            </a:r>
          </a:p>
          <a:p>
            <a:pPr marL="0" indent="0">
              <a:buNone/>
            </a:pPr>
            <a:r>
              <a:rPr lang="en-US" sz="2000" b="1" dirty="0">
                <a:solidFill>
                  <a:srgbClr val="B81F25"/>
                </a:solidFill>
              </a:rPr>
              <a:t>IMPROVES COMMUNITY RELATIONS</a:t>
            </a:r>
          </a:p>
          <a:p>
            <a:pPr lvl="0"/>
            <a:r>
              <a:rPr lang="en-US" sz="2000" dirty="0"/>
              <a:t>Offering naloxone shows a commitment to public safety and public health.</a:t>
            </a:r>
          </a:p>
          <a:p>
            <a:endParaRPr lang="en-US" sz="2000" dirty="0"/>
          </a:p>
          <a:p>
            <a:endParaRPr lang="en-US" sz="2000" dirty="0"/>
          </a:p>
          <a:p>
            <a:endParaRPr lang="en-US" sz="2000" dirty="0"/>
          </a:p>
        </p:txBody>
      </p:sp>
      <p:pic>
        <p:nvPicPr>
          <p:cNvPr id="10" name="Picture 9">
            <a:extLst>
              <a:ext uri="{FF2B5EF4-FFF2-40B4-BE49-F238E27FC236}">
                <a16:creationId xmlns:a16="http://schemas.microsoft.com/office/drawing/2014/main" id="{E6B2AE29-B6BB-6199-8526-EAAB164504E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0" y="1352287"/>
            <a:ext cx="6657474" cy="5505714"/>
          </a:xfrm>
          <a:prstGeom prst="rect">
            <a:avLst/>
          </a:prstGeom>
        </p:spPr>
      </p:pic>
      <p:sp>
        <p:nvSpPr>
          <p:cNvPr id="11" name="Slide Number Placeholder 5">
            <a:extLst>
              <a:ext uri="{FF2B5EF4-FFF2-40B4-BE49-F238E27FC236}">
                <a16:creationId xmlns:a16="http://schemas.microsoft.com/office/drawing/2014/main" id="{63442765-55C5-0CCD-A4B8-385609C5BAF7}"/>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10</a:t>
            </a:fld>
            <a:endParaRPr lang="en-US" b="1" dirty="0">
              <a:solidFill>
                <a:srgbClr val="EFECE8"/>
              </a:solidFill>
            </a:endParaRPr>
          </a:p>
        </p:txBody>
      </p:sp>
    </p:spTree>
    <p:extLst>
      <p:ext uri="{BB962C8B-B14F-4D97-AF65-F5344CB8AC3E}">
        <p14:creationId xmlns:p14="http://schemas.microsoft.com/office/powerpoint/2010/main" val="77257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FD73-1A34-76F7-FEFC-3E4B7D2E1D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0FB6DD-4E04-894F-CED8-F5D4C963BC9D}"/>
              </a:ext>
            </a:extLst>
          </p:cNvPr>
          <p:cNvSpPr>
            <a:spLocks noGrp="1"/>
          </p:cNvSpPr>
          <p:nvPr>
            <p:ph type="title"/>
          </p:nvPr>
        </p:nvSpPr>
        <p:spPr/>
        <p:txBody>
          <a:bodyPr>
            <a:normAutofit/>
          </a:bodyPr>
          <a:lstStyle/>
          <a:p>
            <a:r>
              <a:rPr lang="en-US" sz="4000" dirty="0"/>
              <a:t>SUPPORTING SAFER RE-ENTRY</a:t>
            </a:r>
          </a:p>
        </p:txBody>
      </p:sp>
      <p:sp>
        <p:nvSpPr>
          <p:cNvPr id="5" name="Content Placeholder 4">
            <a:extLst>
              <a:ext uri="{FF2B5EF4-FFF2-40B4-BE49-F238E27FC236}">
                <a16:creationId xmlns:a16="http://schemas.microsoft.com/office/drawing/2014/main" id="{D779BE48-E257-ABAD-137A-A85EB06FD17B}"/>
              </a:ext>
            </a:extLst>
          </p:cNvPr>
          <p:cNvSpPr>
            <a:spLocks noGrp="1"/>
          </p:cNvSpPr>
          <p:nvPr>
            <p:ph idx="1"/>
          </p:nvPr>
        </p:nvSpPr>
        <p:spPr>
          <a:xfrm>
            <a:off x="533400" y="1825625"/>
            <a:ext cx="4701791" cy="4351338"/>
          </a:xfrm>
        </p:spPr>
        <p:txBody>
          <a:bodyPr anchor="ctr">
            <a:noAutofit/>
          </a:bodyPr>
          <a:lstStyle/>
          <a:p>
            <a:pPr>
              <a:spcAft>
                <a:spcPts val="1200"/>
              </a:spcAft>
            </a:pPr>
            <a:r>
              <a:rPr lang="en-US" sz="2000" dirty="0"/>
              <a:t>Re-entry kits can include naloxone, overdose education, and fentanyl </a:t>
            </a:r>
            <a:br>
              <a:rPr lang="en-US" sz="2000" dirty="0"/>
            </a:br>
            <a:r>
              <a:rPr lang="en-US" sz="2000" dirty="0"/>
              <a:t>test strips. </a:t>
            </a:r>
          </a:p>
          <a:p>
            <a:r>
              <a:rPr lang="en-US" sz="2000" dirty="0"/>
              <a:t>Distributing the kits can engage people in conversations about drug use </a:t>
            </a:r>
            <a:br>
              <a:rPr lang="en-US" sz="2000" dirty="0"/>
            </a:br>
            <a:r>
              <a:rPr lang="en-US" sz="2000" dirty="0"/>
              <a:t>and treatment. </a:t>
            </a:r>
          </a:p>
          <a:p>
            <a:r>
              <a:rPr lang="en-US" sz="2000" dirty="0"/>
              <a:t>Re-entry kits can also include </a:t>
            </a:r>
            <a:br>
              <a:rPr lang="en-US" sz="2000" dirty="0"/>
            </a:br>
            <a:r>
              <a:rPr lang="en-US" sz="2000" dirty="0"/>
              <a:t>printed materials with overdose </a:t>
            </a:r>
            <a:br>
              <a:rPr lang="en-US" sz="2000" dirty="0"/>
            </a:br>
            <a:r>
              <a:rPr lang="en-US" sz="2000" dirty="0"/>
              <a:t>prevention education.</a:t>
            </a:r>
          </a:p>
        </p:txBody>
      </p:sp>
      <p:sp>
        <p:nvSpPr>
          <p:cNvPr id="3" name="Slide Number Placeholder 5">
            <a:extLst>
              <a:ext uri="{FF2B5EF4-FFF2-40B4-BE49-F238E27FC236}">
                <a16:creationId xmlns:a16="http://schemas.microsoft.com/office/drawing/2014/main" id="{7314EBB9-739F-3949-A907-21C3A78ED328}"/>
              </a:ext>
            </a:extLst>
          </p:cNvPr>
          <p:cNvSpPr>
            <a:spLocks noGrp="1"/>
          </p:cNvSpPr>
          <p:nvPr>
            <p:ph type="sldNum" sz="quarter" idx="4"/>
          </p:nvPr>
        </p:nvSpPr>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dirty="0" smtClean="0">
                <a:solidFill>
                  <a:srgbClr val="EFECE8"/>
                </a:solidFill>
                <a:latin typeface="Aptos"/>
              </a:rPr>
              <a:pPr/>
              <a:t>11</a:t>
            </a:fld>
            <a:endParaRPr lang="en-US" b="1" dirty="0">
              <a:solidFill>
                <a:srgbClr val="EFECE8"/>
              </a:solidFill>
              <a:latin typeface="Aptos"/>
            </a:endParaRPr>
          </a:p>
        </p:txBody>
      </p:sp>
      <p:pic>
        <p:nvPicPr>
          <p:cNvPr id="6" name="Picture 5" descr="A hand holding a stick over a test strip&#10;&#10;AI-generated content may be incorrect.">
            <a:extLst>
              <a:ext uri="{FF2B5EF4-FFF2-40B4-BE49-F238E27FC236}">
                <a16:creationId xmlns:a16="http://schemas.microsoft.com/office/drawing/2014/main" id="{7FE76856-9E70-F64D-FFE2-0C633A05F05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86516" y="1589506"/>
            <a:ext cx="5205490" cy="4942027"/>
          </a:xfrm>
          <a:prstGeom prst="rect">
            <a:avLst/>
          </a:prstGeom>
        </p:spPr>
      </p:pic>
    </p:spTree>
    <p:extLst>
      <p:ext uri="{BB962C8B-B14F-4D97-AF65-F5344CB8AC3E}">
        <p14:creationId xmlns:p14="http://schemas.microsoft.com/office/powerpoint/2010/main" val="103477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C46A3A-C278-674C-CE0A-059D5BC492E4}"/>
              </a:ext>
            </a:extLst>
          </p:cNvPr>
          <p:cNvSpPr>
            <a:spLocks noGrp="1"/>
          </p:cNvSpPr>
          <p:nvPr>
            <p:ph type="title"/>
          </p:nvPr>
        </p:nvSpPr>
        <p:spPr/>
        <p:txBody>
          <a:bodyPr>
            <a:normAutofit/>
          </a:bodyPr>
          <a:lstStyle/>
          <a:p>
            <a:r>
              <a:rPr lang="en-US" sz="4000" dirty="0"/>
              <a:t>HOW TO GET NALOXONE</a:t>
            </a:r>
          </a:p>
        </p:txBody>
      </p:sp>
      <p:sp>
        <p:nvSpPr>
          <p:cNvPr id="6" name="Content Placeholder 5">
            <a:extLst>
              <a:ext uri="{FF2B5EF4-FFF2-40B4-BE49-F238E27FC236}">
                <a16:creationId xmlns:a16="http://schemas.microsoft.com/office/drawing/2014/main" id="{7A43FFAC-7B9C-A69A-E4C6-198F5BB0B098}"/>
              </a:ext>
            </a:extLst>
          </p:cNvPr>
          <p:cNvSpPr>
            <a:spLocks noGrp="1"/>
          </p:cNvSpPr>
          <p:nvPr>
            <p:ph sz="half" idx="1"/>
          </p:nvPr>
        </p:nvSpPr>
        <p:spPr>
          <a:xfrm>
            <a:off x="838199" y="1825625"/>
            <a:ext cx="9190055" cy="4351338"/>
          </a:xfrm>
        </p:spPr>
        <p:txBody>
          <a:bodyPr>
            <a:normAutofit/>
          </a:bodyPr>
          <a:lstStyle/>
          <a:p>
            <a:pPr marL="0" indent="0">
              <a:buNone/>
            </a:pPr>
            <a:r>
              <a:rPr lang="en-US" sz="2000" b="1" dirty="0">
                <a:solidFill>
                  <a:srgbClr val="B81F25"/>
                </a:solidFill>
              </a:rPr>
              <a:t>SELF-FUNDING</a:t>
            </a:r>
            <a:r>
              <a:rPr lang="en-US" sz="2000" dirty="0">
                <a:solidFill>
                  <a:srgbClr val="B81F25"/>
                </a:solidFill>
              </a:rPr>
              <a:t> </a:t>
            </a:r>
          </a:p>
          <a:p>
            <a:pPr>
              <a:spcAft>
                <a:spcPts val="1200"/>
              </a:spcAft>
            </a:pPr>
            <a:r>
              <a:rPr lang="en-US" sz="2000" dirty="0"/>
              <a:t>Direct purchase from manufacturers or retailers </a:t>
            </a:r>
          </a:p>
          <a:p>
            <a:pPr marL="0" indent="0">
              <a:buNone/>
            </a:pPr>
            <a:r>
              <a:rPr lang="en-US" sz="2000" b="1" dirty="0">
                <a:solidFill>
                  <a:srgbClr val="B81F25"/>
                </a:solidFill>
              </a:rPr>
              <a:t>PARTNERSHIPS</a:t>
            </a:r>
          </a:p>
          <a:p>
            <a:r>
              <a:rPr lang="en-US" sz="2000" dirty="0"/>
              <a:t>State and local health departments</a:t>
            </a:r>
          </a:p>
          <a:p>
            <a:pPr>
              <a:spcAft>
                <a:spcPts val="1200"/>
              </a:spcAft>
            </a:pPr>
            <a:r>
              <a:rPr lang="en-US" sz="2000" dirty="0"/>
              <a:t>Community-based harm reduction programs</a:t>
            </a:r>
          </a:p>
          <a:p>
            <a:pPr marL="0" indent="0">
              <a:buNone/>
            </a:pPr>
            <a:r>
              <a:rPr lang="en-US" sz="2000" b="1" dirty="0">
                <a:solidFill>
                  <a:srgbClr val="B81F25"/>
                </a:solidFill>
              </a:rPr>
              <a:t>GRANTS</a:t>
            </a:r>
          </a:p>
          <a:p>
            <a:pPr>
              <a:spcAft>
                <a:spcPts val="1200"/>
              </a:spcAft>
            </a:pPr>
            <a:r>
              <a:rPr lang="en-US" sz="2000" dirty="0"/>
              <a:t>Substance Abuse and Mental Health Services Administration (SAMHSA)</a:t>
            </a:r>
          </a:p>
          <a:p>
            <a:endParaRPr lang="en-US" sz="2000" dirty="0"/>
          </a:p>
          <a:p>
            <a:endParaRPr lang="en-US" sz="2000" dirty="0"/>
          </a:p>
          <a:p>
            <a:endParaRPr lang="en-US" sz="2000" dirty="0"/>
          </a:p>
          <a:p>
            <a:endParaRPr lang="en-US" sz="2000" dirty="0"/>
          </a:p>
        </p:txBody>
      </p:sp>
      <p:sp>
        <p:nvSpPr>
          <p:cNvPr id="11" name="Slide Number Placeholder 5">
            <a:extLst>
              <a:ext uri="{FF2B5EF4-FFF2-40B4-BE49-F238E27FC236}">
                <a16:creationId xmlns:a16="http://schemas.microsoft.com/office/drawing/2014/main" id="{1315E1D6-CD1E-D641-3BD3-D6AD72EF6CBF}"/>
              </a:ext>
            </a:extLst>
          </p:cNvPr>
          <p:cNvSpPr>
            <a:spLocks noGrp="1"/>
          </p:cNvSpPr>
          <p:nvPr>
            <p:ph type="sldNum" sz="quarter" idx="4"/>
          </p:nvPr>
        </p:nvSpPr>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12</a:t>
            </a:fld>
            <a:endParaRPr lang="en-US" b="1" dirty="0">
              <a:solidFill>
                <a:srgbClr val="EFECE8"/>
              </a:solidFill>
            </a:endParaRPr>
          </a:p>
        </p:txBody>
      </p:sp>
      <p:sp>
        <p:nvSpPr>
          <p:cNvPr id="2" name="Slide Number Placeholder 5">
            <a:extLst>
              <a:ext uri="{FF2B5EF4-FFF2-40B4-BE49-F238E27FC236}">
                <a16:creationId xmlns:a16="http://schemas.microsoft.com/office/drawing/2014/main" id="{ED2D6615-562D-E882-8CFE-FFAC2A1D2B21}"/>
              </a:ext>
            </a:extLst>
          </p:cNvPr>
          <p:cNvSpPr txBox="1">
            <a:spLocks/>
          </p:cNvSpPr>
          <p:nvPr/>
        </p:nvSpPr>
        <p:spPr>
          <a:xfrm>
            <a:off x="8979998" y="634030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Aptos" panose="020B00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8F5735-5B29-3840-AB4F-0C2D4467644A}" type="slidenum">
              <a:rPr lang="en-US" b="1" smtClean="0">
                <a:solidFill>
                  <a:srgbClr val="595959"/>
                </a:solidFill>
              </a:rPr>
              <a:pPr/>
              <a:t>12</a:t>
            </a:fld>
            <a:endParaRPr lang="en-US" b="1" dirty="0">
              <a:solidFill>
                <a:srgbClr val="595959"/>
              </a:solidFill>
            </a:endParaRPr>
          </a:p>
        </p:txBody>
      </p:sp>
    </p:spTree>
    <p:extLst>
      <p:ext uri="{BB962C8B-B14F-4D97-AF65-F5344CB8AC3E}">
        <p14:creationId xmlns:p14="http://schemas.microsoft.com/office/powerpoint/2010/main" val="363385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87EC-F1A4-E351-6523-586226E52E3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90CD8FB-533E-4B15-DFB4-CCCA8A364C01}"/>
              </a:ext>
            </a:extLst>
          </p:cNvPr>
          <p:cNvSpPr>
            <a:spLocks noGrp="1"/>
          </p:cNvSpPr>
          <p:nvPr>
            <p:ph type="title"/>
          </p:nvPr>
        </p:nvSpPr>
        <p:spPr>
          <a:xfrm>
            <a:off x="487838" y="1692262"/>
            <a:ext cx="4822099" cy="2639108"/>
          </a:xfrm>
        </p:spPr>
        <p:txBody>
          <a:bodyPr>
            <a:normAutofit/>
          </a:bodyPr>
          <a:lstStyle/>
          <a:p>
            <a:r>
              <a:rPr lang="en-US" sz="4000" dirty="0">
                <a:solidFill>
                  <a:srgbClr val="595959"/>
                </a:solidFill>
              </a:rPr>
              <a:t>HOW TO DISTRIBUTE NALOXONE </a:t>
            </a:r>
          </a:p>
        </p:txBody>
      </p:sp>
      <p:pic>
        <p:nvPicPr>
          <p:cNvPr id="5" name="Picture 4" descr="A hand holding a white object&#10;&#10;AI-generated content may be incorrect.">
            <a:extLst>
              <a:ext uri="{FF2B5EF4-FFF2-40B4-BE49-F238E27FC236}">
                <a16:creationId xmlns:a16="http://schemas.microsoft.com/office/drawing/2014/main" id="{580FC98B-0C08-FF86-1BB8-70ECE2DC29D8}"/>
              </a:ext>
            </a:extLst>
          </p:cNvPr>
          <p:cNvPicPr>
            <a:picLocks noChangeAspect="1"/>
          </p:cNvPicPr>
          <p:nvPr/>
        </p:nvPicPr>
        <p:blipFill>
          <a:blip r:embed="rId3" cstate="email">
            <a:extLst>
              <a:ext uri="{28A0092B-C50C-407E-A947-70E740481C1C}">
                <a14:useLocalDpi xmlns:a14="http://schemas.microsoft.com/office/drawing/2010/main"/>
              </a:ext>
            </a:extLst>
          </a:blip>
          <a:srcRect r="-2"/>
          <a:stretch>
            <a:fillRect/>
          </a:stretch>
        </p:blipFill>
        <p:spPr>
          <a:xfrm>
            <a:off x="5832937" y="1932892"/>
            <a:ext cx="6359063" cy="3818021"/>
          </a:xfrm>
          <a:prstGeom prst="rect">
            <a:avLst/>
          </a:prstGeom>
        </p:spPr>
      </p:pic>
      <p:sp>
        <p:nvSpPr>
          <p:cNvPr id="6" name="Slide Number Placeholder 5">
            <a:extLst>
              <a:ext uri="{FF2B5EF4-FFF2-40B4-BE49-F238E27FC236}">
                <a16:creationId xmlns:a16="http://schemas.microsoft.com/office/drawing/2014/main" id="{9EF671E2-B489-BFA8-9544-E287AA11D46A}"/>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13</a:t>
            </a:fld>
            <a:endParaRPr lang="en-US" b="1" dirty="0">
              <a:solidFill>
                <a:srgbClr val="595959"/>
              </a:solidFill>
            </a:endParaRPr>
          </a:p>
        </p:txBody>
      </p:sp>
    </p:spTree>
    <p:extLst>
      <p:ext uri="{BB962C8B-B14F-4D97-AF65-F5344CB8AC3E}">
        <p14:creationId xmlns:p14="http://schemas.microsoft.com/office/powerpoint/2010/main" val="7128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59686-AFB6-D734-30E7-3221E33AD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09CDAE-4FD1-A210-9C27-4F186285D060}"/>
              </a:ext>
            </a:extLst>
          </p:cNvPr>
          <p:cNvSpPr>
            <a:spLocks noGrp="1"/>
          </p:cNvSpPr>
          <p:nvPr>
            <p:ph type="title"/>
          </p:nvPr>
        </p:nvSpPr>
        <p:spPr>
          <a:xfrm>
            <a:off x="506104" y="255941"/>
            <a:ext cx="10820400" cy="1325563"/>
          </a:xfrm>
        </p:spPr>
        <p:txBody>
          <a:bodyPr>
            <a:normAutofit/>
          </a:bodyPr>
          <a:lstStyle/>
          <a:p>
            <a:r>
              <a:rPr lang="en-US" sz="4000" dirty="0"/>
              <a:t>VENDING MACHINES </a:t>
            </a:r>
          </a:p>
        </p:txBody>
      </p:sp>
      <p:sp>
        <p:nvSpPr>
          <p:cNvPr id="5" name="Content Placeholder 4">
            <a:extLst>
              <a:ext uri="{FF2B5EF4-FFF2-40B4-BE49-F238E27FC236}">
                <a16:creationId xmlns:a16="http://schemas.microsoft.com/office/drawing/2014/main" id="{630C0647-B9E2-ABCA-D8E8-18A9E75CDA88}"/>
              </a:ext>
            </a:extLst>
          </p:cNvPr>
          <p:cNvSpPr>
            <a:spLocks noGrp="1"/>
          </p:cNvSpPr>
          <p:nvPr>
            <p:ph idx="1"/>
          </p:nvPr>
        </p:nvSpPr>
        <p:spPr>
          <a:xfrm>
            <a:off x="506104" y="2076449"/>
            <a:ext cx="5053448" cy="4116905"/>
          </a:xfrm>
        </p:spPr>
        <p:txBody>
          <a:bodyPr>
            <a:noAutofit/>
          </a:bodyPr>
          <a:lstStyle/>
          <a:p>
            <a:pPr marL="0" indent="0">
              <a:spcAft>
                <a:spcPts val="600"/>
              </a:spcAft>
              <a:buNone/>
            </a:pPr>
            <a:r>
              <a:rPr lang="en-US" sz="2000" b="1" dirty="0"/>
              <a:t>NALOXONE OFFERED IN VENDING MACHINES</a:t>
            </a:r>
            <a:endParaRPr lang="en-US" sz="2000" dirty="0"/>
          </a:p>
          <a:p>
            <a:pPr>
              <a:spcAft>
                <a:spcPts val="600"/>
              </a:spcAft>
            </a:pPr>
            <a:r>
              <a:rPr lang="en-US" sz="2000" dirty="0"/>
              <a:t>Easily accessible when located within or near a jail.</a:t>
            </a:r>
          </a:p>
          <a:p>
            <a:pPr>
              <a:spcAft>
                <a:spcPts val="600"/>
              </a:spcAft>
            </a:pPr>
            <a:r>
              <a:rPr lang="en-US" sz="2000" dirty="0"/>
              <a:t>Conveniently hold several hundred kits in one place.</a:t>
            </a:r>
          </a:p>
          <a:p>
            <a:pPr>
              <a:spcAft>
                <a:spcPts val="600"/>
              </a:spcAft>
            </a:pPr>
            <a:r>
              <a:rPr lang="en-US" sz="2000" dirty="0"/>
              <a:t>Minimal staff effort needed for the machine to operate and be restocked.</a:t>
            </a:r>
          </a:p>
          <a:p>
            <a:pPr>
              <a:spcAft>
                <a:spcPts val="600"/>
              </a:spcAft>
            </a:pPr>
            <a:r>
              <a:rPr lang="en-US" sz="2000" dirty="0"/>
              <a:t>Easily accessible to people when exiting the jail, including friends and family.</a:t>
            </a:r>
          </a:p>
          <a:p>
            <a:pPr>
              <a:spcAft>
                <a:spcPts val="600"/>
              </a:spcAft>
            </a:pPr>
            <a:endParaRPr lang="en-US" sz="2000" dirty="0"/>
          </a:p>
        </p:txBody>
      </p:sp>
      <p:pic>
        <p:nvPicPr>
          <p:cNvPr id="6" name="Picture 5" descr="A vending machine with many spirals&#10;&#10;AI-generated content may be incorrect.">
            <a:extLst>
              <a:ext uri="{FF2B5EF4-FFF2-40B4-BE49-F238E27FC236}">
                <a16:creationId xmlns:a16="http://schemas.microsoft.com/office/drawing/2014/main" id="{0560101B-40D9-6E66-0357-B638757A266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582527" y="625642"/>
            <a:ext cx="3119262" cy="5590676"/>
          </a:xfrm>
          <a:prstGeom prst="rect">
            <a:avLst/>
          </a:prstGeom>
        </p:spPr>
      </p:pic>
      <p:sp>
        <p:nvSpPr>
          <p:cNvPr id="7" name="Slide Number Placeholder 5">
            <a:extLst>
              <a:ext uri="{FF2B5EF4-FFF2-40B4-BE49-F238E27FC236}">
                <a16:creationId xmlns:a16="http://schemas.microsoft.com/office/drawing/2014/main" id="{D6E8CDB5-DD71-82ED-CE9E-211565D09212}"/>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14</a:t>
            </a:fld>
            <a:endParaRPr lang="en-US" b="1" dirty="0">
              <a:solidFill>
                <a:srgbClr val="EFECE8"/>
              </a:solidFill>
            </a:endParaRPr>
          </a:p>
        </p:txBody>
      </p:sp>
    </p:spTree>
    <p:extLst>
      <p:ext uri="{BB962C8B-B14F-4D97-AF65-F5344CB8AC3E}">
        <p14:creationId xmlns:p14="http://schemas.microsoft.com/office/powerpoint/2010/main" val="138222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541E6-01BF-ADBA-F25B-E33F50103A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EE8F8D-BC86-78C5-D347-32EAB6B07D51}"/>
              </a:ext>
            </a:extLst>
          </p:cNvPr>
          <p:cNvSpPr>
            <a:spLocks noGrp="1"/>
          </p:cNvSpPr>
          <p:nvPr>
            <p:ph type="title"/>
          </p:nvPr>
        </p:nvSpPr>
        <p:spPr>
          <a:xfrm>
            <a:off x="506104" y="255941"/>
            <a:ext cx="10820400" cy="1325563"/>
          </a:xfrm>
        </p:spPr>
        <p:txBody>
          <a:bodyPr>
            <a:normAutofit/>
          </a:bodyPr>
          <a:lstStyle/>
          <a:p>
            <a:r>
              <a:rPr lang="en-US" sz="4000" dirty="0"/>
              <a:t>PROPERTY BOXES </a:t>
            </a:r>
          </a:p>
        </p:txBody>
      </p:sp>
      <p:sp>
        <p:nvSpPr>
          <p:cNvPr id="5" name="Content Placeholder 4">
            <a:extLst>
              <a:ext uri="{FF2B5EF4-FFF2-40B4-BE49-F238E27FC236}">
                <a16:creationId xmlns:a16="http://schemas.microsoft.com/office/drawing/2014/main" id="{3E003AF5-238A-4152-AF63-F162E9A4F78F}"/>
              </a:ext>
            </a:extLst>
          </p:cNvPr>
          <p:cNvSpPr>
            <a:spLocks noGrp="1"/>
          </p:cNvSpPr>
          <p:nvPr>
            <p:ph idx="1"/>
          </p:nvPr>
        </p:nvSpPr>
        <p:spPr>
          <a:xfrm>
            <a:off x="506104" y="2419349"/>
            <a:ext cx="5140717" cy="2876551"/>
          </a:xfrm>
        </p:spPr>
        <p:txBody>
          <a:bodyPr>
            <a:noAutofit/>
          </a:bodyPr>
          <a:lstStyle/>
          <a:p>
            <a:pPr marL="0" indent="0">
              <a:spcAft>
                <a:spcPts val="600"/>
              </a:spcAft>
              <a:buNone/>
            </a:pPr>
            <a:r>
              <a:rPr lang="en-US" sz="2000" b="1" dirty="0"/>
              <a:t>NALOXONE PLACED IN PROPERTY BOXES AT RE-ENTRY</a:t>
            </a:r>
            <a:endParaRPr lang="en-US" sz="2000" dirty="0"/>
          </a:p>
          <a:p>
            <a:pPr>
              <a:spcAft>
                <a:spcPts val="600"/>
              </a:spcAft>
            </a:pPr>
            <a:r>
              <a:rPr lang="en-US" sz="2000" dirty="0"/>
              <a:t>Requires low-to-medium effort for jail staff to implement, depending on the logistics.</a:t>
            </a:r>
          </a:p>
          <a:p>
            <a:pPr>
              <a:spcAft>
                <a:spcPts val="600"/>
              </a:spcAft>
            </a:pPr>
            <a:r>
              <a:rPr lang="en-US" sz="2000" dirty="0"/>
              <a:t>Ensures that people have naloxone with them when they are released. </a:t>
            </a:r>
          </a:p>
          <a:p>
            <a:pPr>
              <a:spcAft>
                <a:spcPts val="600"/>
              </a:spcAft>
            </a:pPr>
            <a:endParaRPr lang="en-US" sz="2000" dirty="0"/>
          </a:p>
          <a:p>
            <a:pPr>
              <a:spcAft>
                <a:spcPts val="600"/>
              </a:spcAft>
            </a:pPr>
            <a:endParaRPr lang="en-US" sz="2000" dirty="0"/>
          </a:p>
        </p:txBody>
      </p:sp>
      <p:pic>
        <p:nvPicPr>
          <p:cNvPr id="3" name="Picture 2" descr="A blue plastic container with no lid&#10;&#10;AI-generated content may be incorrect.">
            <a:extLst>
              <a:ext uri="{FF2B5EF4-FFF2-40B4-BE49-F238E27FC236}">
                <a16:creationId xmlns:a16="http://schemas.microsoft.com/office/drawing/2014/main" id="{F2AEDB35-449B-BBEB-D704-D67756A320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5697" y="3064042"/>
            <a:ext cx="5680900" cy="3793958"/>
          </a:xfrm>
          <a:prstGeom prst="rect">
            <a:avLst/>
          </a:prstGeom>
        </p:spPr>
      </p:pic>
      <p:sp>
        <p:nvSpPr>
          <p:cNvPr id="6" name="Slide Number Placeholder 5">
            <a:extLst>
              <a:ext uri="{FF2B5EF4-FFF2-40B4-BE49-F238E27FC236}">
                <a16:creationId xmlns:a16="http://schemas.microsoft.com/office/drawing/2014/main" id="{D9117A96-F198-5DA2-3425-44A8B86652E9}"/>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15</a:t>
            </a:fld>
            <a:endParaRPr lang="en-US" b="1" dirty="0">
              <a:solidFill>
                <a:srgbClr val="EFECE8"/>
              </a:solidFill>
            </a:endParaRPr>
          </a:p>
        </p:txBody>
      </p:sp>
    </p:spTree>
    <p:extLst>
      <p:ext uri="{BB962C8B-B14F-4D97-AF65-F5344CB8AC3E}">
        <p14:creationId xmlns:p14="http://schemas.microsoft.com/office/powerpoint/2010/main" val="319889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B4841-5CC3-8C31-CDDA-CDA0E84B7E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617C-104D-158B-BD36-788CAAACDB0D}"/>
              </a:ext>
            </a:extLst>
          </p:cNvPr>
          <p:cNvSpPr>
            <a:spLocks noGrp="1"/>
          </p:cNvSpPr>
          <p:nvPr>
            <p:ph type="title"/>
          </p:nvPr>
        </p:nvSpPr>
        <p:spPr>
          <a:xfrm>
            <a:off x="506104" y="255941"/>
            <a:ext cx="10820400" cy="1325563"/>
          </a:xfrm>
        </p:spPr>
        <p:txBody>
          <a:bodyPr>
            <a:normAutofit/>
          </a:bodyPr>
          <a:lstStyle/>
          <a:p>
            <a:r>
              <a:rPr lang="en-US" sz="4000" dirty="0"/>
              <a:t>REFERRALS</a:t>
            </a:r>
          </a:p>
        </p:txBody>
      </p:sp>
      <p:sp>
        <p:nvSpPr>
          <p:cNvPr id="5" name="Content Placeholder 4">
            <a:extLst>
              <a:ext uri="{FF2B5EF4-FFF2-40B4-BE49-F238E27FC236}">
                <a16:creationId xmlns:a16="http://schemas.microsoft.com/office/drawing/2014/main" id="{AD9CB165-DF8F-8F59-04E7-36202F491AAA}"/>
              </a:ext>
            </a:extLst>
          </p:cNvPr>
          <p:cNvSpPr>
            <a:spLocks noGrp="1"/>
          </p:cNvSpPr>
          <p:nvPr>
            <p:ph idx="1"/>
          </p:nvPr>
        </p:nvSpPr>
        <p:spPr>
          <a:xfrm>
            <a:off x="506104" y="1990724"/>
            <a:ext cx="5253012" cy="2876551"/>
          </a:xfrm>
        </p:spPr>
        <p:txBody>
          <a:bodyPr>
            <a:noAutofit/>
          </a:bodyPr>
          <a:lstStyle/>
          <a:p>
            <a:pPr marL="0" indent="0">
              <a:spcAft>
                <a:spcPts val="600"/>
              </a:spcAft>
              <a:buNone/>
            </a:pPr>
            <a:r>
              <a:rPr lang="en-US" sz="2000" b="1" dirty="0"/>
              <a:t>REFER PEOPLE TO LOCAL ORGANIZATIONS THAT PROVIDE NALOXONE</a:t>
            </a:r>
          </a:p>
          <a:p>
            <a:pPr>
              <a:spcAft>
                <a:spcPts val="600"/>
              </a:spcAft>
            </a:pPr>
            <a:r>
              <a:rPr lang="en-US" sz="2000" dirty="0"/>
              <a:t>Lag time between referrals and having naloxone in hand is reduced.</a:t>
            </a:r>
          </a:p>
          <a:p>
            <a:pPr>
              <a:spcAft>
                <a:spcPts val="600"/>
              </a:spcAft>
            </a:pPr>
            <a:r>
              <a:rPr lang="en-US" sz="2000" dirty="0"/>
              <a:t>Low-to-medium effort for jail staff depending on the referral type.</a:t>
            </a:r>
          </a:p>
          <a:p>
            <a:pPr>
              <a:spcAft>
                <a:spcPts val="600"/>
              </a:spcAft>
            </a:pPr>
            <a:r>
              <a:rPr lang="en-US" sz="2000" dirty="0"/>
              <a:t>Naloxone is not directly provided.</a:t>
            </a:r>
          </a:p>
          <a:p>
            <a:pPr>
              <a:spcAft>
                <a:spcPts val="600"/>
              </a:spcAft>
            </a:pPr>
            <a:endParaRPr lang="en-US" sz="2000" dirty="0"/>
          </a:p>
          <a:p>
            <a:pPr>
              <a:spcAft>
                <a:spcPts val="600"/>
              </a:spcAft>
            </a:pPr>
            <a:endParaRPr lang="en-US" sz="2000" dirty="0"/>
          </a:p>
        </p:txBody>
      </p:sp>
      <p:pic>
        <p:nvPicPr>
          <p:cNvPr id="2" name="Picture 1">
            <a:extLst>
              <a:ext uri="{FF2B5EF4-FFF2-40B4-BE49-F238E27FC236}">
                <a16:creationId xmlns:a16="http://schemas.microsoft.com/office/drawing/2014/main" id="{DAE96F61-7D7B-346A-9322-BE76DF96F2E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78104" y="2678689"/>
            <a:ext cx="5196404" cy="3465344"/>
          </a:xfrm>
          <a:prstGeom prst="rect">
            <a:avLst/>
          </a:prstGeom>
        </p:spPr>
      </p:pic>
      <p:sp>
        <p:nvSpPr>
          <p:cNvPr id="3" name="Slide Number Placeholder 5">
            <a:extLst>
              <a:ext uri="{FF2B5EF4-FFF2-40B4-BE49-F238E27FC236}">
                <a16:creationId xmlns:a16="http://schemas.microsoft.com/office/drawing/2014/main" id="{417835B3-F991-1E3F-01A5-3369910D6BBC}"/>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16</a:t>
            </a:fld>
            <a:endParaRPr lang="en-US" b="1" dirty="0">
              <a:solidFill>
                <a:srgbClr val="EFECE8"/>
              </a:solidFill>
            </a:endParaRPr>
          </a:p>
        </p:txBody>
      </p:sp>
    </p:spTree>
    <p:extLst>
      <p:ext uri="{BB962C8B-B14F-4D97-AF65-F5344CB8AC3E}">
        <p14:creationId xmlns:p14="http://schemas.microsoft.com/office/powerpoint/2010/main" val="270610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3575-0F6A-5BFA-AD2A-B1FCA1F5E1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1A2086-AF4E-929B-C1EE-8DE197CC96C4}"/>
              </a:ext>
            </a:extLst>
          </p:cNvPr>
          <p:cNvSpPr>
            <a:spLocks noGrp="1"/>
          </p:cNvSpPr>
          <p:nvPr>
            <p:ph type="title"/>
          </p:nvPr>
        </p:nvSpPr>
        <p:spPr>
          <a:xfrm>
            <a:off x="506104" y="255941"/>
            <a:ext cx="10820400" cy="1325563"/>
          </a:xfrm>
        </p:spPr>
        <p:txBody>
          <a:bodyPr>
            <a:normAutofit/>
          </a:bodyPr>
          <a:lstStyle/>
          <a:p>
            <a:r>
              <a:rPr lang="en-US" sz="4000" dirty="0"/>
              <a:t>SIGNS AND BROCHURES</a:t>
            </a:r>
          </a:p>
        </p:txBody>
      </p:sp>
      <p:sp>
        <p:nvSpPr>
          <p:cNvPr id="5" name="Content Placeholder 4">
            <a:extLst>
              <a:ext uri="{FF2B5EF4-FFF2-40B4-BE49-F238E27FC236}">
                <a16:creationId xmlns:a16="http://schemas.microsoft.com/office/drawing/2014/main" id="{286579EA-AFA4-6F59-7D85-1A6CA0C1B4DB}"/>
              </a:ext>
            </a:extLst>
          </p:cNvPr>
          <p:cNvSpPr>
            <a:spLocks noGrp="1"/>
          </p:cNvSpPr>
          <p:nvPr>
            <p:ph idx="1"/>
          </p:nvPr>
        </p:nvSpPr>
        <p:spPr>
          <a:xfrm>
            <a:off x="506104" y="2446638"/>
            <a:ext cx="4691538" cy="3093550"/>
          </a:xfrm>
        </p:spPr>
        <p:txBody>
          <a:bodyPr>
            <a:noAutofit/>
          </a:bodyPr>
          <a:lstStyle/>
          <a:p>
            <a:pPr marL="0" indent="0">
              <a:spcAft>
                <a:spcPts val="600"/>
              </a:spcAft>
              <a:buNone/>
            </a:pPr>
            <a:r>
              <a:rPr lang="en-US" sz="2000" b="1" dirty="0"/>
              <a:t>INFORMATIONAL MATERIALS POSTED OR SET OUT FOR DISTRIBUTION IN </a:t>
            </a:r>
            <a:br>
              <a:rPr lang="en-US" sz="2000" b="1" dirty="0"/>
            </a:br>
            <a:r>
              <a:rPr lang="en-US" sz="2000" b="1" dirty="0"/>
              <a:t>THE RE-ENTRY AREA</a:t>
            </a:r>
          </a:p>
          <a:p>
            <a:pPr>
              <a:spcAft>
                <a:spcPts val="600"/>
              </a:spcAft>
            </a:pPr>
            <a:r>
              <a:rPr lang="en-US" sz="2000" dirty="0"/>
              <a:t>Shares information widely.</a:t>
            </a:r>
          </a:p>
          <a:p>
            <a:pPr>
              <a:spcAft>
                <a:spcPts val="600"/>
              </a:spcAft>
            </a:pPr>
            <a:r>
              <a:rPr lang="en-US" sz="2000" dirty="0"/>
              <a:t>Can be provided by state and local health departments. </a:t>
            </a:r>
          </a:p>
          <a:p>
            <a:pPr>
              <a:spcAft>
                <a:spcPts val="600"/>
              </a:spcAft>
            </a:pPr>
            <a:r>
              <a:rPr lang="en-US" sz="2000" dirty="0"/>
              <a:t>Requires little maintenance to hang posters and replenish materials.</a:t>
            </a:r>
          </a:p>
          <a:p>
            <a:pPr>
              <a:spcAft>
                <a:spcPts val="600"/>
              </a:spcAft>
            </a:pPr>
            <a:r>
              <a:rPr lang="en-US" sz="2000" dirty="0"/>
              <a:t>Places the burden on the person to find naloxone for themselves.</a:t>
            </a:r>
          </a:p>
          <a:p>
            <a:pPr>
              <a:spcAft>
                <a:spcPts val="600"/>
              </a:spcAft>
            </a:pPr>
            <a:endParaRPr lang="en-US" sz="2000" dirty="0"/>
          </a:p>
          <a:p>
            <a:pPr>
              <a:spcAft>
                <a:spcPts val="600"/>
              </a:spcAft>
            </a:pPr>
            <a:endParaRPr lang="en-US" sz="2000" dirty="0"/>
          </a:p>
        </p:txBody>
      </p:sp>
      <p:sp>
        <p:nvSpPr>
          <p:cNvPr id="7" name="Slide Number Placeholder 5">
            <a:extLst>
              <a:ext uri="{FF2B5EF4-FFF2-40B4-BE49-F238E27FC236}">
                <a16:creationId xmlns:a16="http://schemas.microsoft.com/office/drawing/2014/main" id="{E6A4906F-4CEC-FC35-1832-2BED70D598AC}"/>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17</a:t>
            </a:fld>
            <a:endParaRPr lang="en-US" b="1" dirty="0">
              <a:solidFill>
                <a:srgbClr val="EFECE8"/>
              </a:solidFill>
            </a:endParaRPr>
          </a:p>
        </p:txBody>
      </p:sp>
      <p:pic>
        <p:nvPicPr>
          <p:cNvPr id="3" name="Picture 2">
            <a:extLst>
              <a:ext uri="{FF2B5EF4-FFF2-40B4-BE49-F238E27FC236}">
                <a16:creationId xmlns:a16="http://schemas.microsoft.com/office/drawing/2014/main" id="{4D540BF6-9F92-4516-8055-4828A3723B5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39134" y="2678689"/>
            <a:ext cx="6160611" cy="3465344"/>
          </a:xfrm>
          <a:prstGeom prst="rect">
            <a:avLst/>
          </a:prstGeom>
        </p:spPr>
      </p:pic>
    </p:spTree>
    <p:extLst>
      <p:ext uri="{BB962C8B-B14F-4D97-AF65-F5344CB8AC3E}">
        <p14:creationId xmlns:p14="http://schemas.microsoft.com/office/powerpoint/2010/main" val="58922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D3C3-FE90-AC43-AD2A-DFC4AD602A0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428ED95-71A2-EB0E-E32B-3C7FC3497C0A}"/>
              </a:ext>
            </a:extLst>
          </p:cNvPr>
          <p:cNvSpPr>
            <a:spLocks noGrp="1"/>
          </p:cNvSpPr>
          <p:nvPr>
            <p:ph type="title"/>
          </p:nvPr>
        </p:nvSpPr>
        <p:spPr>
          <a:xfrm>
            <a:off x="475964" y="2764165"/>
            <a:ext cx="4368992" cy="1329669"/>
          </a:xfrm>
        </p:spPr>
        <p:txBody>
          <a:bodyPr>
            <a:normAutofit/>
          </a:bodyPr>
          <a:lstStyle/>
          <a:p>
            <a:r>
              <a:rPr lang="en-US" sz="4000" dirty="0">
                <a:solidFill>
                  <a:srgbClr val="595959"/>
                </a:solidFill>
              </a:rPr>
              <a:t>PEER SUPPORT PROGRAMS</a:t>
            </a:r>
          </a:p>
        </p:txBody>
      </p:sp>
      <p:pic>
        <p:nvPicPr>
          <p:cNvPr id="5" name="Picture 4">
            <a:extLst>
              <a:ext uri="{FF2B5EF4-FFF2-40B4-BE49-F238E27FC236}">
                <a16:creationId xmlns:a16="http://schemas.microsoft.com/office/drawing/2014/main" id="{E3A7C588-E077-EA87-2002-981A89EB883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30730" y="1995737"/>
            <a:ext cx="5457572" cy="3636545"/>
          </a:xfrm>
          <a:prstGeom prst="rect">
            <a:avLst/>
          </a:prstGeom>
        </p:spPr>
      </p:pic>
      <p:sp>
        <p:nvSpPr>
          <p:cNvPr id="6" name="Slide Number Placeholder 5">
            <a:extLst>
              <a:ext uri="{FF2B5EF4-FFF2-40B4-BE49-F238E27FC236}">
                <a16:creationId xmlns:a16="http://schemas.microsoft.com/office/drawing/2014/main" id="{D228A99A-F1A1-B9CB-C4CE-60162587F504}"/>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18</a:t>
            </a:fld>
            <a:endParaRPr lang="en-US" b="1" dirty="0">
              <a:solidFill>
                <a:srgbClr val="595959"/>
              </a:solidFill>
            </a:endParaRPr>
          </a:p>
        </p:txBody>
      </p:sp>
    </p:spTree>
    <p:extLst>
      <p:ext uri="{BB962C8B-B14F-4D97-AF65-F5344CB8AC3E}">
        <p14:creationId xmlns:p14="http://schemas.microsoft.com/office/powerpoint/2010/main" val="228272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EAE5-B9D3-4B45-6EEC-9F52B935BE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F65E6F-7454-5064-5089-5C2426731B48}"/>
              </a:ext>
            </a:extLst>
          </p:cNvPr>
          <p:cNvSpPr>
            <a:spLocks noGrp="1"/>
          </p:cNvSpPr>
          <p:nvPr>
            <p:ph type="title"/>
          </p:nvPr>
        </p:nvSpPr>
        <p:spPr>
          <a:xfrm>
            <a:off x="505239" y="304801"/>
            <a:ext cx="8181561" cy="1329669"/>
          </a:xfrm>
        </p:spPr>
        <p:txBody>
          <a:bodyPr>
            <a:normAutofit/>
          </a:bodyPr>
          <a:lstStyle/>
          <a:p>
            <a:r>
              <a:rPr lang="en-US" sz="4000" dirty="0"/>
              <a:t>PEER SUPPORT SPECIALISTS: </a:t>
            </a:r>
            <a:br>
              <a:rPr lang="en-US" sz="4000" dirty="0"/>
            </a:br>
            <a:r>
              <a:rPr lang="en-US" sz="4000" dirty="0"/>
              <a:t>A BRIDGE TO RECOVERY</a:t>
            </a:r>
          </a:p>
        </p:txBody>
      </p:sp>
      <p:sp>
        <p:nvSpPr>
          <p:cNvPr id="5" name="Content Placeholder 4">
            <a:extLst>
              <a:ext uri="{FF2B5EF4-FFF2-40B4-BE49-F238E27FC236}">
                <a16:creationId xmlns:a16="http://schemas.microsoft.com/office/drawing/2014/main" id="{E0B3FC56-442D-8D73-0DEA-177512DB280F}"/>
              </a:ext>
            </a:extLst>
          </p:cNvPr>
          <p:cNvSpPr>
            <a:spLocks noGrp="1"/>
          </p:cNvSpPr>
          <p:nvPr>
            <p:ph sz="half" idx="1"/>
          </p:nvPr>
        </p:nvSpPr>
        <p:spPr>
          <a:xfrm>
            <a:off x="505239" y="2080903"/>
            <a:ext cx="10581861" cy="4678017"/>
          </a:xfrm>
        </p:spPr>
        <p:txBody>
          <a:bodyPr>
            <a:noAutofit/>
          </a:bodyPr>
          <a:lstStyle/>
          <a:p>
            <a:pPr marL="0" indent="0">
              <a:spcAft>
                <a:spcPts val="600"/>
              </a:spcAft>
              <a:buNone/>
            </a:pPr>
            <a:r>
              <a:rPr lang="en-US" sz="2000" b="1" dirty="0">
                <a:solidFill>
                  <a:srgbClr val="B81F25"/>
                </a:solidFill>
              </a:rPr>
              <a:t>WHO ARE THEY?</a:t>
            </a:r>
            <a:endParaRPr lang="en-US" sz="2000" dirty="0">
              <a:solidFill>
                <a:srgbClr val="B81F25"/>
              </a:solidFill>
            </a:endParaRPr>
          </a:p>
          <a:p>
            <a:pPr>
              <a:spcAft>
                <a:spcPts val="600"/>
              </a:spcAft>
            </a:pPr>
            <a:r>
              <a:rPr lang="en-US" sz="2000" dirty="0"/>
              <a:t>People with lived (direct, personal) experience with opioid use and sometimes incarceration.</a:t>
            </a:r>
          </a:p>
          <a:p>
            <a:pPr>
              <a:spcAft>
                <a:spcPts val="2400"/>
              </a:spcAft>
            </a:pPr>
            <a:r>
              <a:rPr lang="en-US" sz="2000" dirty="0"/>
              <a:t>Individuals trained to work with others and in de-escalation techniques.  </a:t>
            </a:r>
          </a:p>
          <a:p>
            <a:pPr marL="0" indent="0">
              <a:spcAft>
                <a:spcPts val="600"/>
              </a:spcAft>
              <a:buNone/>
            </a:pPr>
            <a:r>
              <a:rPr lang="en-US" sz="2000" b="1" dirty="0">
                <a:solidFill>
                  <a:srgbClr val="B81F25"/>
                </a:solidFill>
              </a:rPr>
              <a:t>WHAT DO THEY DO?</a:t>
            </a:r>
            <a:endParaRPr lang="en-US" sz="2000" dirty="0">
              <a:solidFill>
                <a:srgbClr val="B81F25"/>
              </a:solidFill>
            </a:endParaRPr>
          </a:p>
          <a:p>
            <a:pPr>
              <a:spcAft>
                <a:spcPts val="600"/>
              </a:spcAft>
            </a:pPr>
            <a:r>
              <a:rPr lang="en-US" sz="2000" dirty="0"/>
              <a:t>Help with reintegration into the community.</a:t>
            </a:r>
          </a:p>
          <a:p>
            <a:pPr>
              <a:spcAft>
                <a:spcPts val="600"/>
              </a:spcAft>
            </a:pPr>
            <a:r>
              <a:rPr lang="en-US" sz="2000" dirty="0"/>
              <a:t>Help people stick to individual treatment and recovery goals.</a:t>
            </a:r>
          </a:p>
          <a:p>
            <a:pPr>
              <a:spcAft>
                <a:spcPts val="600"/>
              </a:spcAft>
            </a:pPr>
            <a:r>
              <a:rPr lang="en-US" sz="2000" dirty="0"/>
              <a:t>Link people to services.</a:t>
            </a:r>
          </a:p>
          <a:p>
            <a:pPr>
              <a:spcAft>
                <a:spcPts val="600"/>
              </a:spcAft>
            </a:pPr>
            <a:r>
              <a:rPr lang="en-US" sz="2000" dirty="0"/>
              <a:t>Support transportation to appointments.</a:t>
            </a:r>
          </a:p>
          <a:p>
            <a:pPr>
              <a:spcAft>
                <a:spcPts val="600"/>
              </a:spcAft>
            </a:pPr>
            <a:r>
              <a:rPr lang="en-US" sz="2000" dirty="0"/>
              <a:t>Lead naloxone trainings.</a:t>
            </a:r>
          </a:p>
          <a:p>
            <a:pPr marL="0" indent="0">
              <a:spcAft>
                <a:spcPts val="600"/>
              </a:spcAft>
              <a:buNone/>
            </a:pPr>
            <a:endParaRPr lang="en-US" sz="2000" dirty="0"/>
          </a:p>
          <a:p>
            <a:pPr>
              <a:spcAft>
                <a:spcPts val="600"/>
              </a:spcAft>
            </a:pPr>
            <a:endParaRPr lang="en-US" sz="2000" dirty="0"/>
          </a:p>
          <a:p>
            <a:pPr>
              <a:spcAft>
                <a:spcPts val="600"/>
              </a:spcAft>
            </a:pPr>
            <a:endParaRPr lang="en-US" sz="2000" dirty="0"/>
          </a:p>
        </p:txBody>
      </p:sp>
      <p:sp>
        <p:nvSpPr>
          <p:cNvPr id="2" name="Slide Number Placeholder 5">
            <a:extLst>
              <a:ext uri="{FF2B5EF4-FFF2-40B4-BE49-F238E27FC236}">
                <a16:creationId xmlns:a16="http://schemas.microsoft.com/office/drawing/2014/main" id="{6A050391-407A-E146-E51B-9A085167A3C6}"/>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19</a:t>
            </a:fld>
            <a:endParaRPr lang="en-US" b="1" dirty="0">
              <a:solidFill>
                <a:srgbClr val="595959"/>
              </a:solidFill>
            </a:endParaRPr>
          </a:p>
        </p:txBody>
      </p:sp>
    </p:spTree>
    <p:extLst>
      <p:ext uri="{BB962C8B-B14F-4D97-AF65-F5344CB8AC3E}">
        <p14:creationId xmlns:p14="http://schemas.microsoft.com/office/powerpoint/2010/main" val="425530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7FFE33-6E54-6766-BC6F-BABF804C1768}"/>
              </a:ext>
            </a:extLst>
          </p:cNvPr>
          <p:cNvSpPr>
            <a:spLocks noGrp="1"/>
          </p:cNvSpPr>
          <p:nvPr>
            <p:ph type="title"/>
          </p:nvPr>
        </p:nvSpPr>
        <p:spPr>
          <a:xfrm>
            <a:off x="3731664" y="263527"/>
            <a:ext cx="8014252" cy="1325563"/>
          </a:xfrm>
        </p:spPr>
        <p:txBody>
          <a:bodyPr>
            <a:normAutofit/>
          </a:bodyPr>
          <a:lstStyle/>
          <a:p>
            <a:r>
              <a:rPr lang="en-US" sz="4000" dirty="0"/>
              <a:t>OVERVIEW</a:t>
            </a:r>
          </a:p>
        </p:txBody>
      </p:sp>
      <p:sp>
        <p:nvSpPr>
          <p:cNvPr id="4" name="Content Placeholder 3">
            <a:extLst>
              <a:ext uri="{FF2B5EF4-FFF2-40B4-BE49-F238E27FC236}">
                <a16:creationId xmlns:a16="http://schemas.microsoft.com/office/drawing/2014/main" id="{466E1521-7102-9D95-DFEA-78CA94CEFAAE}"/>
              </a:ext>
            </a:extLst>
          </p:cNvPr>
          <p:cNvSpPr>
            <a:spLocks noGrp="1"/>
          </p:cNvSpPr>
          <p:nvPr>
            <p:ph idx="1"/>
          </p:nvPr>
        </p:nvSpPr>
        <p:spPr>
          <a:xfrm>
            <a:off x="3696191" y="1589090"/>
            <a:ext cx="8085198" cy="4903785"/>
          </a:xfrm>
        </p:spPr>
        <p:txBody>
          <a:bodyPr>
            <a:normAutofit lnSpcReduction="10000"/>
          </a:bodyPr>
          <a:lstStyle/>
          <a:p>
            <a:pPr marL="0" indent="0">
              <a:lnSpc>
                <a:spcPct val="150000"/>
              </a:lnSpc>
              <a:spcBef>
                <a:spcPts val="0"/>
              </a:spcBef>
              <a:spcAft>
                <a:spcPts val="1200"/>
              </a:spcAft>
              <a:buNone/>
            </a:pPr>
            <a:r>
              <a:rPr lang="en-US" sz="3900" b="1" dirty="0">
                <a:solidFill>
                  <a:srgbClr val="B81F25"/>
                </a:solidFill>
                <a:latin typeface="Aptos Black" panose="020B0004020202020204" pitchFamily="34" charset="0"/>
              </a:rPr>
              <a:t>1. </a:t>
            </a:r>
            <a:r>
              <a:rPr lang="en-US" sz="3200" b="1" dirty="0"/>
              <a:t>BACKGROUND</a:t>
            </a:r>
          </a:p>
          <a:p>
            <a:pPr marL="0" indent="0">
              <a:lnSpc>
                <a:spcPct val="150000"/>
              </a:lnSpc>
              <a:spcBef>
                <a:spcPts val="0"/>
              </a:spcBef>
              <a:spcAft>
                <a:spcPts val="1200"/>
              </a:spcAft>
              <a:buNone/>
            </a:pPr>
            <a:r>
              <a:rPr lang="en-US" sz="3900" b="1" dirty="0">
                <a:solidFill>
                  <a:srgbClr val="B81F25"/>
                </a:solidFill>
                <a:latin typeface="Aptos Black" panose="020B0004020202020204" pitchFamily="34" charset="0"/>
              </a:rPr>
              <a:t>2. </a:t>
            </a:r>
            <a:r>
              <a:rPr lang="en-US" sz="3200" b="1" dirty="0"/>
              <a:t>WHAT WORKS FOR COMMUNITY RE-ENTRY</a:t>
            </a:r>
          </a:p>
          <a:p>
            <a:pPr marL="0" indent="0">
              <a:lnSpc>
                <a:spcPct val="150000"/>
              </a:lnSpc>
              <a:spcBef>
                <a:spcPts val="0"/>
              </a:spcBef>
              <a:spcAft>
                <a:spcPts val="1200"/>
              </a:spcAft>
              <a:buNone/>
            </a:pPr>
            <a:r>
              <a:rPr lang="en-US" sz="3900" b="1" dirty="0">
                <a:solidFill>
                  <a:srgbClr val="B81F25"/>
                </a:solidFill>
                <a:latin typeface="Aptos Black" panose="020B0004020202020204" pitchFamily="34" charset="0"/>
              </a:rPr>
              <a:t>3. </a:t>
            </a:r>
            <a:r>
              <a:rPr lang="en-US" sz="3200" b="1" dirty="0"/>
              <a:t>NALOXONE </a:t>
            </a:r>
          </a:p>
          <a:p>
            <a:pPr marL="0" indent="0">
              <a:lnSpc>
                <a:spcPct val="150000"/>
              </a:lnSpc>
              <a:spcBef>
                <a:spcPts val="0"/>
              </a:spcBef>
              <a:spcAft>
                <a:spcPts val="1200"/>
              </a:spcAft>
              <a:buNone/>
            </a:pPr>
            <a:r>
              <a:rPr lang="en-US" sz="3900" b="1" dirty="0">
                <a:solidFill>
                  <a:srgbClr val="B81F25"/>
                </a:solidFill>
                <a:latin typeface="Aptos Black" panose="020B0004020202020204" pitchFamily="34" charset="0"/>
              </a:rPr>
              <a:t>4. </a:t>
            </a:r>
            <a:r>
              <a:rPr lang="en-US" sz="3200" b="1" dirty="0"/>
              <a:t>PEER SUPPORT PROGRAMS</a:t>
            </a:r>
          </a:p>
          <a:p>
            <a:pPr marL="0" indent="0">
              <a:lnSpc>
                <a:spcPct val="150000"/>
              </a:lnSpc>
              <a:spcBef>
                <a:spcPts val="0"/>
              </a:spcBef>
              <a:spcAft>
                <a:spcPts val="1200"/>
              </a:spcAft>
              <a:buNone/>
            </a:pPr>
            <a:r>
              <a:rPr lang="en-US" sz="3900" b="1" dirty="0">
                <a:solidFill>
                  <a:srgbClr val="B81F25"/>
                </a:solidFill>
                <a:latin typeface="Aptos Black" panose="020B0004020202020204" pitchFamily="34" charset="0"/>
              </a:rPr>
              <a:t>5. </a:t>
            </a:r>
            <a:r>
              <a:rPr lang="en-US" sz="3200" b="1" dirty="0"/>
              <a:t>STORIES OF SUCCESS</a:t>
            </a:r>
          </a:p>
        </p:txBody>
      </p:sp>
      <p:sp>
        <p:nvSpPr>
          <p:cNvPr id="2" name="Slide Number Placeholder 5">
            <a:extLst>
              <a:ext uri="{FF2B5EF4-FFF2-40B4-BE49-F238E27FC236}">
                <a16:creationId xmlns:a16="http://schemas.microsoft.com/office/drawing/2014/main" id="{F030D1A3-8733-60C9-FECF-DE03251567ED}"/>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2</a:t>
            </a:fld>
            <a:endParaRPr lang="en-US" b="1" dirty="0">
              <a:solidFill>
                <a:srgbClr val="595959"/>
              </a:solidFill>
            </a:endParaRPr>
          </a:p>
        </p:txBody>
      </p:sp>
    </p:spTree>
    <p:extLst>
      <p:ext uri="{BB962C8B-B14F-4D97-AF65-F5344CB8AC3E}">
        <p14:creationId xmlns:p14="http://schemas.microsoft.com/office/powerpoint/2010/main" val="74021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C211F-E918-4298-8A7A-C10380375191}"/>
              </a:ext>
            </a:extLst>
          </p:cNvPr>
          <p:cNvSpPr>
            <a:spLocks noGrp="1"/>
          </p:cNvSpPr>
          <p:nvPr>
            <p:ph type="title"/>
          </p:nvPr>
        </p:nvSpPr>
        <p:spPr/>
        <p:txBody>
          <a:bodyPr>
            <a:noAutofit/>
          </a:bodyPr>
          <a:lstStyle/>
          <a:p>
            <a:r>
              <a:rPr lang="en-US" sz="4000" dirty="0"/>
              <a:t>BENEFITS OF PEER SUPPORT SPECIALISTS: </a:t>
            </a:r>
            <a:br>
              <a:rPr lang="en-US" sz="4000" dirty="0"/>
            </a:br>
            <a:r>
              <a:rPr lang="en-US" sz="4000" dirty="0"/>
              <a:t>A BRIDGE TO RECOVERY</a:t>
            </a:r>
          </a:p>
        </p:txBody>
      </p:sp>
      <p:sp>
        <p:nvSpPr>
          <p:cNvPr id="2" name="Content Placeholder 1">
            <a:extLst>
              <a:ext uri="{FF2B5EF4-FFF2-40B4-BE49-F238E27FC236}">
                <a16:creationId xmlns:a16="http://schemas.microsoft.com/office/drawing/2014/main" id="{683C41D2-4B2A-D22D-B6E9-50D4D717273F}"/>
              </a:ext>
            </a:extLst>
          </p:cNvPr>
          <p:cNvSpPr>
            <a:spLocks noGrp="1"/>
          </p:cNvSpPr>
          <p:nvPr>
            <p:ph sz="half" idx="1"/>
          </p:nvPr>
        </p:nvSpPr>
        <p:spPr>
          <a:xfrm>
            <a:off x="838200" y="1825625"/>
            <a:ext cx="10331824" cy="4351338"/>
          </a:xfrm>
        </p:spPr>
        <p:txBody>
          <a:bodyPr anchor="ctr">
            <a:normAutofit/>
          </a:bodyPr>
          <a:lstStyle/>
          <a:p>
            <a:pPr marL="0" indent="0">
              <a:spcAft>
                <a:spcPts val="600"/>
              </a:spcAft>
              <a:buNone/>
            </a:pPr>
            <a:r>
              <a:rPr lang="en-US" sz="2000" b="1" dirty="0">
                <a:solidFill>
                  <a:srgbClr val="B81F25"/>
                </a:solidFill>
              </a:rPr>
              <a:t>LOWERS RECIDIVISM </a:t>
            </a:r>
          </a:p>
          <a:p>
            <a:pPr>
              <a:spcAft>
                <a:spcPts val="600"/>
              </a:spcAft>
            </a:pPr>
            <a:r>
              <a:rPr lang="en-US" sz="2000" dirty="0"/>
              <a:t>Reduces jail bookings and improves re-entry outcomes.</a:t>
            </a:r>
          </a:p>
          <a:p>
            <a:pPr marL="0" indent="0">
              <a:spcAft>
                <a:spcPts val="600"/>
              </a:spcAft>
              <a:buNone/>
            </a:pPr>
            <a:r>
              <a:rPr lang="en-US" sz="2000" b="1" dirty="0">
                <a:solidFill>
                  <a:srgbClr val="B81F25"/>
                </a:solidFill>
              </a:rPr>
              <a:t>CUTS COSTS </a:t>
            </a:r>
          </a:p>
          <a:p>
            <a:pPr>
              <a:spcAft>
                <a:spcPts val="600"/>
              </a:spcAft>
            </a:pPr>
            <a:r>
              <a:rPr lang="en-US" sz="2000" dirty="0"/>
              <a:t>Reduces the cost of re-incarceration and court proceedings.</a:t>
            </a:r>
          </a:p>
          <a:p>
            <a:pPr marL="0" indent="0">
              <a:spcAft>
                <a:spcPts val="600"/>
              </a:spcAft>
              <a:buNone/>
            </a:pPr>
            <a:r>
              <a:rPr lang="en-US" sz="2000" b="1" dirty="0">
                <a:solidFill>
                  <a:srgbClr val="B81F25"/>
                </a:solidFill>
              </a:rPr>
              <a:t>CONNECTS PEOPLE TO TREATMENT</a:t>
            </a:r>
          </a:p>
          <a:p>
            <a:pPr>
              <a:spcAft>
                <a:spcPts val="600"/>
              </a:spcAft>
            </a:pPr>
            <a:r>
              <a:rPr lang="en-US" sz="2000" dirty="0"/>
              <a:t>Increases the likelihood that people enroll and stay in treatment. </a:t>
            </a:r>
            <a:endParaRPr lang="en-US" dirty="0"/>
          </a:p>
        </p:txBody>
      </p:sp>
      <p:sp>
        <p:nvSpPr>
          <p:cNvPr id="13" name="Slide Number Placeholder 5">
            <a:extLst>
              <a:ext uri="{FF2B5EF4-FFF2-40B4-BE49-F238E27FC236}">
                <a16:creationId xmlns:a16="http://schemas.microsoft.com/office/drawing/2014/main" id="{1EBC704A-ECA4-1314-3028-DA8627F73443}"/>
              </a:ext>
            </a:extLst>
          </p:cNvPr>
          <p:cNvSpPr>
            <a:spLocks noGrp="1"/>
          </p:cNvSpPr>
          <p:nvPr>
            <p:ph type="sldNum" sz="quarter" idx="4"/>
          </p:nvPr>
        </p:nvSpPr>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20</a:t>
            </a:fld>
            <a:endParaRPr lang="en-US" b="1" dirty="0">
              <a:solidFill>
                <a:srgbClr val="EFECE8"/>
              </a:solidFill>
            </a:endParaRPr>
          </a:p>
        </p:txBody>
      </p:sp>
      <p:sp>
        <p:nvSpPr>
          <p:cNvPr id="6" name="Content Placeholder 4">
            <a:extLst>
              <a:ext uri="{FF2B5EF4-FFF2-40B4-BE49-F238E27FC236}">
                <a16:creationId xmlns:a16="http://schemas.microsoft.com/office/drawing/2014/main" id="{416C42E2-D4EF-ACD5-E17B-65242B6EF6CD}"/>
              </a:ext>
            </a:extLst>
          </p:cNvPr>
          <p:cNvSpPr txBox="1">
            <a:spLocks/>
          </p:cNvSpPr>
          <p:nvPr/>
        </p:nvSpPr>
        <p:spPr>
          <a:xfrm>
            <a:off x="3177585" y="3178759"/>
            <a:ext cx="6508471" cy="21611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2000" dirty="0"/>
          </a:p>
        </p:txBody>
      </p:sp>
      <p:sp>
        <p:nvSpPr>
          <p:cNvPr id="3" name="Slide Number Placeholder 5">
            <a:extLst>
              <a:ext uri="{FF2B5EF4-FFF2-40B4-BE49-F238E27FC236}">
                <a16:creationId xmlns:a16="http://schemas.microsoft.com/office/drawing/2014/main" id="{2E3ACDBA-8AD9-9B66-87AE-C558890322A6}"/>
              </a:ext>
            </a:extLst>
          </p:cNvPr>
          <p:cNvSpPr txBox="1">
            <a:spLocks/>
          </p:cNvSpPr>
          <p:nvPr/>
        </p:nvSpPr>
        <p:spPr>
          <a:xfrm>
            <a:off x="8979998" y="634030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Aptos" panose="020B00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8F5735-5B29-3840-AB4F-0C2D4467644A}" type="slidenum">
              <a:rPr lang="en-US" b="1" smtClean="0">
                <a:solidFill>
                  <a:srgbClr val="595959"/>
                </a:solidFill>
              </a:rPr>
              <a:pPr/>
              <a:t>20</a:t>
            </a:fld>
            <a:endParaRPr lang="en-US" b="1" dirty="0">
              <a:solidFill>
                <a:srgbClr val="595959"/>
              </a:solidFill>
            </a:endParaRPr>
          </a:p>
        </p:txBody>
      </p:sp>
    </p:spTree>
    <p:extLst>
      <p:ext uri="{BB962C8B-B14F-4D97-AF65-F5344CB8AC3E}">
        <p14:creationId xmlns:p14="http://schemas.microsoft.com/office/powerpoint/2010/main" val="340334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9C65A-FDD1-6C7A-287B-59280D6B3DF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2069BA-5617-E114-E621-4E3823DC4676}"/>
              </a:ext>
            </a:extLst>
          </p:cNvPr>
          <p:cNvSpPr>
            <a:spLocks noGrp="1"/>
          </p:cNvSpPr>
          <p:nvPr>
            <p:ph type="sldNum" sz="quarter" idx="4"/>
          </p:nvPr>
        </p:nvSpPr>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21</a:t>
            </a:fld>
            <a:endParaRPr lang="en-US" b="1" dirty="0">
              <a:solidFill>
                <a:srgbClr val="EFECE8"/>
              </a:solidFill>
            </a:endParaRPr>
          </a:p>
        </p:txBody>
      </p:sp>
      <p:sp>
        <p:nvSpPr>
          <p:cNvPr id="4" name="Title 3">
            <a:extLst>
              <a:ext uri="{FF2B5EF4-FFF2-40B4-BE49-F238E27FC236}">
                <a16:creationId xmlns:a16="http://schemas.microsoft.com/office/drawing/2014/main" id="{384E21AE-A9AC-05EE-B509-F1A48E6DB4D5}"/>
              </a:ext>
            </a:extLst>
          </p:cNvPr>
          <p:cNvSpPr>
            <a:spLocks noGrp="1"/>
          </p:cNvSpPr>
          <p:nvPr>
            <p:ph type="title"/>
          </p:nvPr>
        </p:nvSpPr>
        <p:spPr/>
        <p:txBody>
          <a:bodyPr>
            <a:normAutofit/>
          </a:bodyPr>
          <a:lstStyle/>
          <a:p>
            <a:r>
              <a:rPr lang="en-US" sz="4000" dirty="0"/>
              <a:t>HOW TO PROVIDE PEER </a:t>
            </a:r>
            <a:br>
              <a:rPr lang="en-US" sz="4000" dirty="0"/>
            </a:br>
            <a:r>
              <a:rPr lang="en-US" sz="4000" dirty="0"/>
              <a:t>SUPPORT SERVICES</a:t>
            </a:r>
          </a:p>
        </p:txBody>
      </p:sp>
      <p:sp>
        <p:nvSpPr>
          <p:cNvPr id="5" name="Content Placeholder 4">
            <a:extLst>
              <a:ext uri="{FF2B5EF4-FFF2-40B4-BE49-F238E27FC236}">
                <a16:creationId xmlns:a16="http://schemas.microsoft.com/office/drawing/2014/main" id="{264660CB-7BD6-756E-C83C-26BBDF7A8A9E}"/>
              </a:ext>
            </a:extLst>
          </p:cNvPr>
          <p:cNvSpPr>
            <a:spLocks noGrp="1"/>
          </p:cNvSpPr>
          <p:nvPr>
            <p:ph idx="4294967295"/>
          </p:nvPr>
        </p:nvSpPr>
        <p:spPr>
          <a:xfrm>
            <a:off x="838200" y="2005012"/>
            <a:ext cx="5562600" cy="4351338"/>
          </a:xfrm>
        </p:spPr>
        <p:txBody>
          <a:bodyPr>
            <a:noAutofit/>
          </a:bodyPr>
          <a:lstStyle/>
          <a:p>
            <a:pPr marL="0" indent="0">
              <a:buNone/>
            </a:pPr>
            <a:r>
              <a:rPr lang="en-US" sz="2000" b="1" dirty="0">
                <a:solidFill>
                  <a:srgbClr val="B81F25"/>
                </a:solidFill>
              </a:rPr>
              <a:t>PARTNERSHIPS</a:t>
            </a:r>
            <a:endParaRPr lang="en-US" sz="2000" dirty="0">
              <a:solidFill>
                <a:srgbClr val="B81F25"/>
              </a:solidFill>
            </a:endParaRPr>
          </a:p>
          <a:p>
            <a:pPr>
              <a:spcAft>
                <a:spcPts val="600"/>
              </a:spcAft>
            </a:pPr>
            <a:r>
              <a:rPr lang="en-US" sz="2000" dirty="0"/>
              <a:t>Community-based programs</a:t>
            </a:r>
          </a:p>
          <a:p>
            <a:pPr>
              <a:spcAft>
                <a:spcPts val="1200"/>
              </a:spcAft>
            </a:pPr>
            <a:r>
              <a:rPr lang="en-US" sz="2000" dirty="0"/>
              <a:t>State and local health departments</a:t>
            </a:r>
            <a:br>
              <a:rPr lang="en-US" sz="2000" dirty="0"/>
            </a:br>
            <a:endParaRPr lang="en-US" sz="2000" dirty="0"/>
          </a:p>
          <a:p>
            <a:pPr marL="0" indent="0">
              <a:lnSpc>
                <a:spcPct val="0"/>
              </a:lnSpc>
              <a:buNone/>
            </a:pPr>
            <a:r>
              <a:rPr lang="en-US" sz="2000" b="1" dirty="0">
                <a:solidFill>
                  <a:srgbClr val="B81F25"/>
                </a:solidFill>
              </a:rPr>
              <a:t>GRANTS</a:t>
            </a:r>
            <a:endParaRPr lang="en-US" sz="2000" dirty="0">
              <a:solidFill>
                <a:srgbClr val="B81F25"/>
              </a:solidFill>
            </a:endParaRPr>
          </a:p>
          <a:p>
            <a:pPr>
              <a:spcAft>
                <a:spcPts val="1200"/>
              </a:spcAft>
            </a:pPr>
            <a:r>
              <a:rPr lang="en-US" sz="2000" dirty="0"/>
              <a:t>Federal, state, and local</a:t>
            </a:r>
            <a:br>
              <a:rPr lang="en-US" sz="2000" dirty="0"/>
            </a:br>
            <a:endParaRPr lang="en-US" sz="2000" dirty="0"/>
          </a:p>
          <a:p>
            <a:pPr marL="0" indent="0">
              <a:lnSpc>
                <a:spcPct val="0"/>
              </a:lnSpc>
              <a:buNone/>
            </a:pPr>
            <a:r>
              <a:rPr lang="en-US" sz="2000" b="1" dirty="0">
                <a:solidFill>
                  <a:srgbClr val="B81F25"/>
                </a:solidFill>
              </a:rPr>
              <a:t>SELF-FUNDING</a:t>
            </a:r>
          </a:p>
          <a:p>
            <a:pPr>
              <a:spcAft>
                <a:spcPts val="600"/>
              </a:spcAft>
            </a:pPr>
            <a:r>
              <a:rPr lang="en-US" sz="2000" dirty="0"/>
              <a:t>Train existing staff</a:t>
            </a:r>
          </a:p>
          <a:p>
            <a:pPr>
              <a:spcAft>
                <a:spcPts val="600"/>
              </a:spcAft>
            </a:pPr>
            <a:r>
              <a:rPr lang="en-US" sz="2000" dirty="0"/>
              <a:t>Recruit volunteers</a:t>
            </a:r>
          </a:p>
          <a:p>
            <a:pPr>
              <a:spcAft>
                <a:spcPts val="600"/>
              </a:spcAft>
            </a:pPr>
            <a:r>
              <a:rPr lang="en-US" sz="2000" dirty="0"/>
              <a:t>Train people who are currently incarcerated</a:t>
            </a:r>
          </a:p>
          <a:p>
            <a:pPr>
              <a:spcAft>
                <a:spcPts val="600"/>
              </a:spcAft>
            </a:pPr>
            <a:endParaRPr lang="en-US" sz="2000" dirty="0"/>
          </a:p>
        </p:txBody>
      </p:sp>
    </p:spTree>
    <p:extLst>
      <p:ext uri="{BB962C8B-B14F-4D97-AF65-F5344CB8AC3E}">
        <p14:creationId xmlns:p14="http://schemas.microsoft.com/office/powerpoint/2010/main" val="41403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18D01-30A4-036D-0963-FE871038D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12EBC-ADC5-9F3A-74C4-33950F72D7A1}"/>
              </a:ext>
            </a:extLst>
          </p:cNvPr>
          <p:cNvSpPr>
            <a:spLocks noGrp="1"/>
          </p:cNvSpPr>
          <p:nvPr>
            <p:ph type="title"/>
          </p:nvPr>
        </p:nvSpPr>
        <p:spPr/>
        <p:txBody>
          <a:bodyPr vert="horz" lIns="91440" tIns="45720" rIns="91440" bIns="45720" rtlCol="0" anchor="ctr">
            <a:normAutofit fontScale="90000"/>
          </a:bodyPr>
          <a:lstStyle/>
          <a:p>
            <a:br>
              <a:rPr lang="en-US" sz="5600" dirty="0"/>
            </a:br>
            <a:r>
              <a:rPr lang="en-US" sz="5600" dirty="0"/>
              <a:t> </a:t>
            </a:r>
            <a:br>
              <a:rPr lang="en-US" sz="5600" dirty="0"/>
            </a:br>
            <a:r>
              <a:rPr lang="en-US" sz="5600" dirty="0"/>
              <a:t>STORIES </a:t>
            </a:r>
            <a:br>
              <a:rPr lang="en-US" sz="5600" dirty="0"/>
            </a:br>
            <a:r>
              <a:rPr lang="en-US" sz="5600" dirty="0"/>
              <a:t>OF SUCCESS</a:t>
            </a:r>
          </a:p>
        </p:txBody>
      </p:sp>
      <p:sp>
        <p:nvSpPr>
          <p:cNvPr id="4" name="Text Placeholder 3">
            <a:extLst>
              <a:ext uri="{FF2B5EF4-FFF2-40B4-BE49-F238E27FC236}">
                <a16:creationId xmlns:a16="http://schemas.microsoft.com/office/drawing/2014/main" id="{B2F33407-0584-4345-8A8F-F8385AC0CC99}"/>
              </a:ext>
            </a:extLst>
          </p:cNvPr>
          <p:cNvSpPr>
            <a:spLocks noGrp="1"/>
          </p:cNvSpPr>
          <p:nvPr>
            <p:ph type="body" idx="1"/>
          </p:nvPr>
        </p:nvSpPr>
        <p:spPr/>
        <p:txBody>
          <a:bodyPr vert="horz" lIns="91440" tIns="45720" rIns="91440" bIns="45720" rtlCol="0">
            <a:normAutofit/>
          </a:bodyPr>
          <a:lstStyle/>
          <a:p>
            <a:r>
              <a:rPr lang="en-US" dirty="0"/>
              <a:t>Jail Programs That Are Making a Difference</a:t>
            </a:r>
          </a:p>
        </p:txBody>
      </p:sp>
      <p:sp>
        <p:nvSpPr>
          <p:cNvPr id="12" name="Slide Number Placeholder 5" hidden="1">
            <a:extLst>
              <a:ext uri="{FF2B5EF4-FFF2-40B4-BE49-F238E27FC236}">
                <a16:creationId xmlns:a16="http://schemas.microsoft.com/office/drawing/2014/main" id="{3B6D2883-3CD1-EAC2-769B-28692ABF7586}"/>
              </a:ext>
            </a:extLst>
          </p:cNvPr>
          <p:cNvSpPr>
            <a:spLocks noGrp="1"/>
          </p:cNvSpPr>
          <p:nvPr>
            <p:ph type="sldNum" sz="quarter" idx="4"/>
          </p:nvPr>
        </p:nvSpPr>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pPr>
              <a:spcAft>
                <a:spcPts val="600"/>
              </a:spcAft>
            </a:pPr>
            <a:fld id="{9E8F5735-5B29-3840-AB4F-0C2D4467644A}" type="slidenum">
              <a:rPr lang="en-US" b="1" smtClean="0">
                <a:solidFill>
                  <a:srgbClr val="595959"/>
                </a:solidFill>
              </a:rPr>
              <a:pPr>
                <a:spcAft>
                  <a:spcPts val="600"/>
                </a:spcAft>
              </a:pPr>
              <a:t>22</a:t>
            </a:fld>
            <a:endParaRPr lang="en-US" b="1" dirty="0">
              <a:solidFill>
                <a:srgbClr val="595959"/>
              </a:solidFill>
            </a:endParaRPr>
          </a:p>
        </p:txBody>
      </p:sp>
      <p:pic>
        <p:nvPicPr>
          <p:cNvPr id="11" name="Picture 10" descr="A group of men in uniform&#10;&#10;AI-generated content may be incorrect.">
            <a:extLst>
              <a:ext uri="{FF2B5EF4-FFF2-40B4-BE49-F238E27FC236}">
                <a16:creationId xmlns:a16="http://schemas.microsoft.com/office/drawing/2014/main" id="{91EF4A7F-C1A4-C482-C99B-277A880A44A9}"/>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7038297" y="189481"/>
            <a:ext cx="4755943" cy="5463278"/>
          </a:xfrm>
          <a:prstGeom prst="rect">
            <a:avLst/>
          </a:prstGeom>
          <a:noFill/>
        </p:spPr>
      </p:pic>
      <p:sp>
        <p:nvSpPr>
          <p:cNvPr id="3" name="Slide Number Placeholder 5">
            <a:extLst>
              <a:ext uri="{FF2B5EF4-FFF2-40B4-BE49-F238E27FC236}">
                <a16:creationId xmlns:a16="http://schemas.microsoft.com/office/drawing/2014/main" id="{78B627D9-9D2C-9703-EF72-9DCBE602B26A}"/>
              </a:ext>
            </a:extLst>
          </p:cNvPr>
          <p:cNvSpPr txBox="1">
            <a:spLocks/>
          </p:cNvSpPr>
          <p:nvPr/>
        </p:nvSpPr>
        <p:spPr>
          <a:xfrm>
            <a:off x="8979998" y="634030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82000"/>
                  </a:schemeClr>
                </a:solidFill>
                <a:latin typeface="Aptos" panose="020B00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8F5735-5B29-3840-AB4F-0C2D4467644A}" type="slidenum">
              <a:rPr lang="en-US" b="1" smtClean="0">
                <a:solidFill>
                  <a:srgbClr val="595959"/>
                </a:solidFill>
              </a:rPr>
              <a:pPr/>
              <a:t>22</a:t>
            </a:fld>
            <a:endParaRPr lang="en-US" b="1" dirty="0">
              <a:solidFill>
                <a:srgbClr val="595959"/>
              </a:solidFill>
            </a:endParaRPr>
          </a:p>
        </p:txBody>
      </p:sp>
    </p:spTree>
    <p:extLst>
      <p:ext uri="{BB962C8B-B14F-4D97-AF65-F5344CB8AC3E}">
        <p14:creationId xmlns:p14="http://schemas.microsoft.com/office/powerpoint/2010/main" val="224184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CBF68-70E6-900F-DFCB-7A365FBC70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3B005C-1283-A66C-3E6E-3EF70206BB01}"/>
              </a:ext>
            </a:extLst>
          </p:cNvPr>
          <p:cNvSpPr>
            <a:spLocks noGrp="1"/>
          </p:cNvSpPr>
          <p:nvPr>
            <p:ph type="title"/>
          </p:nvPr>
        </p:nvSpPr>
        <p:spPr>
          <a:xfrm>
            <a:off x="506103" y="521516"/>
            <a:ext cx="10515600" cy="1329669"/>
          </a:xfrm>
        </p:spPr>
        <p:txBody>
          <a:bodyPr>
            <a:noAutofit/>
          </a:bodyPr>
          <a:lstStyle/>
          <a:p>
            <a:r>
              <a:rPr lang="en-US" sz="4000" dirty="0"/>
              <a:t>PARTNERSHIPS THAT SAVE LIVES</a:t>
            </a:r>
            <a:br>
              <a:rPr lang="en-US" sz="4000" dirty="0"/>
            </a:br>
            <a:r>
              <a:rPr lang="en-US" sz="3200" dirty="0">
                <a:solidFill>
                  <a:srgbClr val="B81F25"/>
                </a:solidFill>
              </a:rPr>
              <a:t>KNOXVILLE DETENTION FACILITY</a:t>
            </a:r>
            <a:endParaRPr lang="en-US" sz="4000" dirty="0">
              <a:solidFill>
                <a:srgbClr val="B81F25"/>
              </a:solidFill>
            </a:endParaRPr>
          </a:p>
        </p:txBody>
      </p:sp>
      <p:sp>
        <p:nvSpPr>
          <p:cNvPr id="6" name="Content Placeholder 4">
            <a:extLst>
              <a:ext uri="{FF2B5EF4-FFF2-40B4-BE49-F238E27FC236}">
                <a16:creationId xmlns:a16="http://schemas.microsoft.com/office/drawing/2014/main" id="{5801C45D-3096-C63A-E585-D5F010251443}"/>
              </a:ext>
            </a:extLst>
          </p:cNvPr>
          <p:cNvSpPr txBox="1">
            <a:spLocks/>
          </p:cNvSpPr>
          <p:nvPr/>
        </p:nvSpPr>
        <p:spPr>
          <a:xfrm>
            <a:off x="4479306" y="2381249"/>
            <a:ext cx="6542397" cy="346822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2000" dirty="0"/>
              <a:t>Jail staff conduct medical screenings during intake.</a:t>
            </a:r>
          </a:p>
          <a:p>
            <a:pPr>
              <a:spcAft>
                <a:spcPts val="300"/>
              </a:spcAft>
            </a:pPr>
            <a:r>
              <a:rPr lang="en-US" sz="2000" dirty="0"/>
              <a:t>Jail staff refer at-risk people to health department peer navigators.</a:t>
            </a:r>
          </a:p>
          <a:p>
            <a:pPr>
              <a:spcAft>
                <a:spcPts val="300"/>
              </a:spcAft>
            </a:pPr>
            <a:r>
              <a:rPr lang="en-US" sz="2000" dirty="0"/>
              <a:t>Peer navigators ensure that people receive overdose education and naloxone. </a:t>
            </a:r>
          </a:p>
          <a:p>
            <a:pPr marL="0" indent="0">
              <a:spcAft>
                <a:spcPts val="300"/>
              </a:spcAft>
              <a:buNone/>
            </a:pPr>
            <a:r>
              <a:rPr lang="en-US" sz="2000" b="1" dirty="0">
                <a:solidFill>
                  <a:srgbClr val="B81F25"/>
                </a:solidFill>
              </a:rPr>
              <a:t>IN 1 YEAR: </a:t>
            </a:r>
          </a:p>
          <a:p>
            <a:pPr>
              <a:spcAft>
                <a:spcPts val="300"/>
              </a:spcAft>
            </a:pPr>
            <a:r>
              <a:rPr lang="en-US" sz="2000" dirty="0"/>
              <a:t>Provided </a:t>
            </a:r>
            <a:r>
              <a:rPr lang="en-US" sz="2000" b="1" dirty="0">
                <a:solidFill>
                  <a:srgbClr val="B81F25"/>
                </a:solidFill>
              </a:rPr>
              <a:t>185</a:t>
            </a:r>
            <a:r>
              <a:rPr lang="en-US" sz="2000" b="1" dirty="0"/>
              <a:t> </a:t>
            </a:r>
            <a:r>
              <a:rPr lang="en-US" sz="2000" dirty="0"/>
              <a:t>contact hours to</a:t>
            </a:r>
            <a:r>
              <a:rPr lang="en-US" sz="2000" dirty="0">
                <a:solidFill>
                  <a:srgbClr val="B81F25"/>
                </a:solidFill>
              </a:rPr>
              <a:t> </a:t>
            </a:r>
            <a:r>
              <a:rPr lang="en-US" sz="2000" b="1" dirty="0">
                <a:solidFill>
                  <a:srgbClr val="B81F25"/>
                </a:solidFill>
              </a:rPr>
              <a:t>326 </a:t>
            </a:r>
            <a:r>
              <a:rPr lang="en-US" sz="2000" dirty="0"/>
              <a:t>people.</a:t>
            </a:r>
          </a:p>
          <a:p>
            <a:pPr>
              <a:spcAft>
                <a:spcPts val="300"/>
              </a:spcAft>
            </a:pPr>
            <a:r>
              <a:rPr lang="en-US" sz="2000" dirty="0"/>
              <a:t>Provided naloxone to </a:t>
            </a:r>
            <a:r>
              <a:rPr lang="en-US" sz="2000" b="1" dirty="0">
                <a:solidFill>
                  <a:srgbClr val="B81F25"/>
                </a:solidFill>
              </a:rPr>
              <a:t>197</a:t>
            </a:r>
            <a:r>
              <a:rPr lang="en-US" sz="2000" b="1" dirty="0"/>
              <a:t> </a:t>
            </a:r>
            <a:r>
              <a:rPr lang="en-US" sz="2000" dirty="0"/>
              <a:t>people.</a:t>
            </a:r>
          </a:p>
          <a:p>
            <a:pPr>
              <a:spcAft>
                <a:spcPts val="300"/>
              </a:spcAft>
            </a:pPr>
            <a:r>
              <a:rPr lang="en-US" sz="2000" dirty="0"/>
              <a:t>Distributed </a:t>
            </a:r>
            <a:r>
              <a:rPr lang="en-US" sz="2000" b="1" dirty="0">
                <a:solidFill>
                  <a:srgbClr val="B81F25"/>
                </a:solidFill>
              </a:rPr>
              <a:t>796</a:t>
            </a:r>
            <a:r>
              <a:rPr lang="en-US" sz="2000" b="1" dirty="0"/>
              <a:t> </a:t>
            </a:r>
            <a:r>
              <a:rPr lang="en-US" sz="2000" dirty="0"/>
              <a:t>total naloxone doses.</a:t>
            </a:r>
          </a:p>
          <a:p>
            <a:pPr>
              <a:spcAft>
                <a:spcPts val="300"/>
              </a:spcAft>
            </a:pPr>
            <a:endParaRPr lang="en-US" sz="2000" dirty="0"/>
          </a:p>
          <a:p>
            <a:pPr>
              <a:spcAft>
                <a:spcPts val="300"/>
              </a:spcAft>
            </a:pPr>
            <a:endParaRPr lang="en-US" sz="2000" dirty="0"/>
          </a:p>
          <a:p>
            <a:pPr>
              <a:spcAft>
                <a:spcPts val="300"/>
              </a:spcAft>
            </a:pPr>
            <a:endParaRPr lang="en-US" sz="2000" dirty="0"/>
          </a:p>
          <a:p>
            <a:pPr>
              <a:spcAft>
                <a:spcPts val="300"/>
              </a:spcAft>
            </a:pPr>
            <a:endParaRPr lang="en-US" sz="2000" dirty="0"/>
          </a:p>
        </p:txBody>
      </p:sp>
      <p:pic>
        <p:nvPicPr>
          <p:cNvPr id="3" name="Picture 2" descr="A grey and white stone wall&#10;&#10;AI-generated content may be incorrect.">
            <a:extLst>
              <a:ext uri="{FF2B5EF4-FFF2-40B4-BE49-F238E27FC236}">
                <a16:creationId xmlns:a16="http://schemas.microsoft.com/office/drawing/2014/main" id="{2F03458D-3E6E-7594-2B62-6B4A14A5D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103" y="3529605"/>
            <a:ext cx="3151497" cy="803189"/>
          </a:xfrm>
          <a:prstGeom prst="rect">
            <a:avLst/>
          </a:prstGeom>
        </p:spPr>
      </p:pic>
      <p:sp>
        <p:nvSpPr>
          <p:cNvPr id="4" name="Slide Number Placeholder 5">
            <a:extLst>
              <a:ext uri="{FF2B5EF4-FFF2-40B4-BE49-F238E27FC236}">
                <a16:creationId xmlns:a16="http://schemas.microsoft.com/office/drawing/2014/main" id="{944A5454-DA53-56DD-1E78-3E87774AF4A1}"/>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23</a:t>
            </a:fld>
            <a:endParaRPr lang="en-US" b="1" dirty="0">
              <a:solidFill>
                <a:srgbClr val="595959"/>
              </a:solidFill>
            </a:endParaRPr>
          </a:p>
        </p:txBody>
      </p:sp>
    </p:spTree>
    <p:extLst>
      <p:ext uri="{BB962C8B-B14F-4D97-AF65-F5344CB8AC3E}">
        <p14:creationId xmlns:p14="http://schemas.microsoft.com/office/powerpoint/2010/main" val="410768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0EE33-2D90-DE77-7021-E37C6E72DC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25FFC5-DC7E-93F8-1987-85BE0923FC76}"/>
              </a:ext>
            </a:extLst>
          </p:cNvPr>
          <p:cNvSpPr>
            <a:spLocks noGrp="1"/>
          </p:cNvSpPr>
          <p:nvPr>
            <p:ph type="title"/>
          </p:nvPr>
        </p:nvSpPr>
        <p:spPr>
          <a:xfrm>
            <a:off x="506103" y="403225"/>
            <a:ext cx="11419197" cy="1329669"/>
          </a:xfrm>
        </p:spPr>
        <p:txBody>
          <a:bodyPr>
            <a:noAutofit/>
          </a:bodyPr>
          <a:lstStyle/>
          <a:p>
            <a:r>
              <a:rPr lang="en-US" sz="4000" dirty="0">
                <a:latin typeface="Aptos Black"/>
              </a:rPr>
              <a:t>IMPROVING ACCESS TO CARE </a:t>
            </a:r>
            <a:br>
              <a:rPr lang="en-US" sz="4000" dirty="0">
                <a:solidFill>
                  <a:srgbClr val="000000"/>
                </a:solidFill>
                <a:latin typeface="Aptos Black"/>
              </a:rPr>
            </a:br>
            <a:r>
              <a:rPr lang="en-US" sz="3200" dirty="0">
                <a:solidFill>
                  <a:srgbClr val="B81F25"/>
                </a:solidFill>
                <a:latin typeface="Aptos Black"/>
              </a:rPr>
              <a:t>MARICOPA COUNTY CORRECTIONAL HEALTH SERVICES</a:t>
            </a:r>
            <a:endParaRPr lang="en-US" sz="4000" dirty="0">
              <a:solidFill>
                <a:srgbClr val="B81F25"/>
              </a:solidFill>
              <a:latin typeface="Aptos Black"/>
            </a:endParaRPr>
          </a:p>
        </p:txBody>
      </p:sp>
      <p:sp>
        <p:nvSpPr>
          <p:cNvPr id="6" name="Content Placeholder 4">
            <a:extLst>
              <a:ext uri="{FF2B5EF4-FFF2-40B4-BE49-F238E27FC236}">
                <a16:creationId xmlns:a16="http://schemas.microsoft.com/office/drawing/2014/main" id="{771EFB2C-0B3F-32F7-0BD5-172ADCFBA9EF}"/>
              </a:ext>
            </a:extLst>
          </p:cNvPr>
          <p:cNvSpPr txBox="1">
            <a:spLocks/>
          </p:cNvSpPr>
          <p:nvPr/>
        </p:nvSpPr>
        <p:spPr>
          <a:xfrm>
            <a:off x="4514850" y="2245659"/>
            <a:ext cx="7410450" cy="3886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2000" dirty="0"/>
              <a:t>Hired</a:t>
            </a:r>
            <a:r>
              <a:rPr lang="en-US" sz="2000" b="1" dirty="0"/>
              <a:t> </a:t>
            </a:r>
            <a:r>
              <a:rPr lang="en-US" sz="2000" b="1" dirty="0">
                <a:solidFill>
                  <a:srgbClr val="B81F25"/>
                </a:solidFill>
              </a:rPr>
              <a:t>2</a:t>
            </a:r>
            <a:r>
              <a:rPr lang="en-US" sz="2000" b="1" dirty="0"/>
              <a:t> </a:t>
            </a:r>
            <a:r>
              <a:rPr lang="en-US" sz="2000" dirty="0"/>
              <a:t>peer</a:t>
            </a:r>
            <a:r>
              <a:rPr lang="en-US" sz="2000" b="1" dirty="0"/>
              <a:t> </a:t>
            </a:r>
            <a:r>
              <a:rPr lang="en-US" sz="2000" dirty="0"/>
              <a:t>navigators</a:t>
            </a:r>
            <a:r>
              <a:rPr lang="en-US" sz="2000" b="1" dirty="0"/>
              <a:t> </a:t>
            </a:r>
            <a:r>
              <a:rPr lang="en-US" sz="2000" dirty="0"/>
              <a:t>and </a:t>
            </a:r>
            <a:r>
              <a:rPr lang="en-US" sz="2000" b="1" dirty="0">
                <a:solidFill>
                  <a:srgbClr val="B81F25"/>
                </a:solidFill>
              </a:rPr>
              <a:t>1</a:t>
            </a:r>
            <a:r>
              <a:rPr lang="en-US" sz="2000" b="1" dirty="0"/>
              <a:t> </a:t>
            </a:r>
            <a:r>
              <a:rPr lang="en-US" sz="2000" dirty="0"/>
              <a:t>community transition manager.</a:t>
            </a:r>
          </a:p>
          <a:p>
            <a:pPr marL="0" indent="0">
              <a:spcAft>
                <a:spcPts val="300"/>
              </a:spcAft>
              <a:buNone/>
            </a:pPr>
            <a:r>
              <a:rPr lang="en-US" sz="2000" b="1" dirty="0">
                <a:solidFill>
                  <a:srgbClr val="B81F25"/>
                </a:solidFill>
              </a:rPr>
              <a:t>IN 1 YEAR:</a:t>
            </a:r>
          </a:p>
          <a:p>
            <a:pPr>
              <a:spcAft>
                <a:spcPts val="300"/>
              </a:spcAft>
            </a:pPr>
            <a:r>
              <a:rPr lang="en-US" sz="2000" dirty="0"/>
              <a:t>Made </a:t>
            </a:r>
            <a:r>
              <a:rPr lang="en-US" sz="2000" b="1" dirty="0">
                <a:solidFill>
                  <a:srgbClr val="B81F25"/>
                </a:solidFill>
              </a:rPr>
              <a:t>1,518</a:t>
            </a:r>
            <a:r>
              <a:rPr lang="en-US" sz="2000" b="1" dirty="0"/>
              <a:t> </a:t>
            </a:r>
            <a:r>
              <a:rPr lang="en-US" sz="2000" dirty="0"/>
              <a:t>referrals</a:t>
            </a:r>
            <a:r>
              <a:rPr lang="en-US" sz="2000" b="1" dirty="0"/>
              <a:t> </a:t>
            </a:r>
            <a:r>
              <a:rPr lang="en-US" sz="2000" dirty="0"/>
              <a:t>for</a:t>
            </a:r>
            <a:r>
              <a:rPr lang="en-US" sz="2000" b="1" dirty="0"/>
              <a:t> </a:t>
            </a:r>
            <a:r>
              <a:rPr lang="en-US" sz="2000" dirty="0"/>
              <a:t>medications for opioid use disorder (MOUD).</a:t>
            </a:r>
          </a:p>
          <a:p>
            <a:pPr>
              <a:spcAft>
                <a:spcPts val="300"/>
              </a:spcAft>
            </a:pPr>
            <a:r>
              <a:rPr lang="en-US" sz="2000" dirty="0"/>
              <a:t>Helped </a:t>
            </a:r>
            <a:r>
              <a:rPr lang="en-US" sz="2000" b="1" dirty="0">
                <a:solidFill>
                  <a:srgbClr val="B81F25"/>
                </a:solidFill>
              </a:rPr>
              <a:t>2,043</a:t>
            </a:r>
            <a:r>
              <a:rPr lang="en-US" sz="2000" b="1" dirty="0"/>
              <a:t> </a:t>
            </a:r>
            <a:r>
              <a:rPr lang="en-US" sz="2000" dirty="0"/>
              <a:t>people.</a:t>
            </a:r>
          </a:p>
          <a:p>
            <a:pPr>
              <a:spcAft>
                <a:spcPts val="300"/>
              </a:spcAft>
            </a:pPr>
            <a:r>
              <a:rPr lang="en-US" sz="2000" dirty="0"/>
              <a:t>Provided naloxone kits and overdose education to</a:t>
            </a:r>
            <a:br>
              <a:rPr lang="en-US" sz="2000" dirty="0"/>
            </a:br>
            <a:r>
              <a:rPr lang="en-US" sz="2000" dirty="0"/>
              <a:t> </a:t>
            </a:r>
            <a:r>
              <a:rPr lang="en-US" sz="2000" b="1" dirty="0">
                <a:solidFill>
                  <a:srgbClr val="B81F25"/>
                </a:solidFill>
              </a:rPr>
              <a:t>8,211</a:t>
            </a:r>
            <a:r>
              <a:rPr lang="en-US" sz="2000" b="1" dirty="0"/>
              <a:t> </a:t>
            </a:r>
            <a:r>
              <a:rPr lang="en-US" sz="2000" dirty="0"/>
              <a:t>people.</a:t>
            </a:r>
          </a:p>
          <a:p>
            <a:pPr>
              <a:spcAft>
                <a:spcPts val="300"/>
              </a:spcAft>
            </a:pPr>
            <a:r>
              <a:rPr lang="en-US" sz="2000" dirty="0"/>
              <a:t>Enrolled</a:t>
            </a:r>
            <a:r>
              <a:rPr lang="en-US" sz="2000" b="1" dirty="0"/>
              <a:t> </a:t>
            </a:r>
            <a:r>
              <a:rPr lang="en-US" sz="2000" b="1" dirty="0">
                <a:solidFill>
                  <a:srgbClr val="B81F25"/>
                </a:solidFill>
              </a:rPr>
              <a:t>18</a:t>
            </a:r>
            <a:r>
              <a:rPr lang="en-US" sz="2000" b="1" dirty="0"/>
              <a:t> </a:t>
            </a:r>
            <a:r>
              <a:rPr lang="en-US" sz="2000" dirty="0"/>
              <a:t>people</a:t>
            </a:r>
            <a:r>
              <a:rPr lang="en-US" sz="2000" b="1" dirty="0"/>
              <a:t> </a:t>
            </a:r>
            <a:r>
              <a:rPr lang="en-US" sz="2000" dirty="0"/>
              <a:t>in outpatient services.</a:t>
            </a:r>
          </a:p>
          <a:p>
            <a:pPr>
              <a:spcAft>
                <a:spcPts val="300"/>
              </a:spcAft>
            </a:pPr>
            <a:r>
              <a:rPr lang="en-US" sz="2000" dirty="0"/>
              <a:t>Referred</a:t>
            </a:r>
            <a:r>
              <a:rPr lang="en-US" sz="2000" b="1" dirty="0"/>
              <a:t> </a:t>
            </a:r>
            <a:r>
              <a:rPr lang="en-US" sz="2000" b="1" dirty="0">
                <a:solidFill>
                  <a:srgbClr val="B81F25"/>
                </a:solidFill>
              </a:rPr>
              <a:t>6</a:t>
            </a:r>
            <a:r>
              <a:rPr lang="en-US" sz="2000" b="1" dirty="0"/>
              <a:t> </a:t>
            </a:r>
            <a:r>
              <a:rPr lang="en-US" sz="2000" dirty="0"/>
              <a:t>people</a:t>
            </a:r>
            <a:r>
              <a:rPr lang="en-US" sz="2000" b="1" dirty="0"/>
              <a:t> </a:t>
            </a:r>
            <a:r>
              <a:rPr lang="en-US" sz="2000" dirty="0"/>
              <a:t>to inpatient treatment.</a:t>
            </a:r>
          </a:p>
          <a:p>
            <a:pPr>
              <a:spcAft>
                <a:spcPts val="300"/>
              </a:spcAft>
            </a:pPr>
            <a:endParaRPr lang="en-US" sz="2000" dirty="0"/>
          </a:p>
          <a:p>
            <a:pPr>
              <a:spcAft>
                <a:spcPts val="300"/>
              </a:spcAft>
            </a:pPr>
            <a:endParaRPr lang="en-US" sz="2000" dirty="0"/>
          </a:p>
          <a:p>
            <a:pPr>
              <a:spcAft>
                <a:spcPts val="300"/>
              </a:spcAft>
            </a:pPr>
            <a:endParaRPr lang="en-US" sz="2000" dirty="0"/>
          </a:p>
          <a:p>
            <a:pPr>
              <a:spcAft>
                <a:spcPts val="300"/>
              </a:spcAft>
            </a:pPr>
            <a:endParaRPr lang="en-US" sz="2000" dirty="0"/>
          </a:p>
          <a:p>
            <a:pPr>
              <a:spcAft>
                <a:spcPts val="300"/>
              </a:spcAft>
            </a:pPr>
            <a:endParaRPr lang="en-US" sz="2000" dirty="0"/>
          </a:p>
        </p:txBody>
      </p:sp>
      <p:pic>
        <p:nvPicPr>
          <p:cNvPr id="8" name="Picture 7" descr="A map of arizona with a red square&#10;&#10;AI-generated content may be incorrect.">
            <a:extLst>
              <a:ext uri="{FF2B5EF4-FFF2-40B4-BE49-F238E27FC236}">
                <a16:creationId xmlns:a16="http://schemas.microsoft.com/office/drawing/2014/main" id="{7C25CF39-5F5F-0040-1588-28B9BB8D3A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2850" y="3034512"/>
            <a:ext cx="2070100" cy="2438400"/>
          </a:xfrm>
          <a:prstGeom prst="rect">
            <a:avLst/>
          </a:prstGeom>
        </p:spPr>
      </p:pic>
      <p:sp>
        <p:nvSpPr>
          <p:cNvPr id="9" name="Slide Number Placeholder 5">
            <a:extLst>
              <a:ext uri="{FF2B5EF4-FFF2-40B4-BE49-F238E27FC236}">
                <a16:creationId xmlns:a16="http://schemas.microsoft.com/office/drawing/2014/main" id="{B13854CA-F35E-F8BC-151D-BF281F0DF3EF}"/>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24</a:t>
            </a:fld>
            <a:endParaRPr lang="en-US" b="1" dirty="0">
              <a:solidFill>
                <a:srgbClr val="595959"/>
              </a:solidFill>
            </a:endParaRPr>
          </a:p>
        </p:txBody>
      </p:sp>
    </p:spTree>
    <p:extLst>
      <p:ext uri="{BB962C8B-B14F-4D97-AF65-F5344CB8AC3E}">
        <p14:creationId xmlns:p14="http://schemas.microsoft.com/office/powerpoint/2010/main" val="338170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A9A9F-5D91-7E72-1610-F956C59EE0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6BF3A4-3089-8099-E480-BD5DDD443F87}"/>
              </a:ext>
            </a:extLst>
          </p:cNvPr>
          <p:cNvSpPr>
            <a:spLocks noGrp="1"/>
          </p:cNvSpPr>
          <p:nvPr>
            <p:ph type="title"/>
          </p:nvPr>
        </p:nvSpPr>
        <p:spPr>
          <a:xfrm>
            <a:off x="536963" y="136525"/>
            <a:ext cx="11293087" cy="1329669"/>
          </a:xfrm>
        </p:spPr>
        <p:txBody>
          <a:bodyPr>
            <a:noAutofit/>
          </a:bodyPr>
          <a:lstStyle/>
          <a:p>
            <a:r>
              <a:rPr lang="en-US" sz="4000" dirty="0"/>
              <a:t>PEER SUPPORT THAT IS PERSONALIZED</a:t>
            </a:r>
            <a:br>
              <a:rPr lang="en-US" sz="4000" dirty="0"/>
            </a:br>
            <a:r>
              <a:rPr lang="en-US" sz="3200" dirty="0">
                <a:solidFill>
                  <a:srgbClr val="B81F25"/>
                </a:solidFill>
              </a:rPr>
              <a:t>SHAWNEE COUNTY DETENTION CENTER</a:t>
            </a:r>
          </a:p>
        </p:txBody>
      </p:sp>
      <p:sp>
        <p:nvSpPr>
          <p:cNvPr id="6" name="Content Placeholder 4">
            <a:extLst>
              <a:ext uri="{FF2B5EF4-FFF2-40B4-BE49-F238E27FC236}">
                <a16:creationId xmlns:a16="http://schemas.microsoft.com/office/drawing/2014/main" id="{BA81161F-B2C6-A616-9F68-E17AA0B8AD09}"/>
              </a:ext>
            </a:extLst>
          </p:cNvPr>
          <p:cNvSpPr txBox="1">
            <a:spLocks/>
          </p:cNvSpPr>
          <p:nvPr/>
        </p:nvSpPr>
        <p:spPr>
          <a:xfrm>
            <a:off x="4715310" y="1788706"/>
            <a:ext cx="6939727" cy="309989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2000" dirty="0"/>
              <a:t>Hired </a:t>
            </a:r>
            <a:r>
              <a:rPr lang="en-US" sz="2000" b="1" dirty="0">
                <a:solidFill>
                  <a:srgbClr val="B81F25"/>
                </a:solidFill>
              </a:rPr>
              <a:t>1</a:t>
            </a:r>
            <a:r>
              <a:rPr lang="en-US" sz="2000" dirty="0"/>
              <a:t> full-time peer navigator.</a:t>
            </a:r>
          </a:p>
          <a:p>
            <a:pPr marL="0" indent="0">
              <a:spcAft>
                <a:spcPts val="300"/>
              </a:spcAft>
              <a:buNone/>
            </a:pPr>
            <a:r>
              <a:rPr lang="en-US" sz="2000" b="1" dirty="0">
                <a:solidFill>
                  <a:srgbClr val="B81F25"/>
                </a:solidFill>
              </a:rPr>
              <a:t>IN 90 DAYS: </a:t>
            </a:r>
          </a:p>
          <a:p>
            <a:pPr>
              <a:spcAft>
                <a:spcPts val="300"/>
              </a:spcAft>
            </a:pPr>
            <a:r>
              <a:rPr lang="en-US" sz="2000" dirty="0"/>
              <a:t>Completed </a:t>
            </a:r>
            <a:r>
              <a:rPr lang="en-US" sz="2000" b="1" dirty="0">
                <a:solidFill>
                  <a:srgbClr val="B81F25"/>
                </a:solidFill>
              </a:rPr>
              <a:t>159</a:t>
            </a:r>
            <a:r>
              <a:rPr lang="en-US" sz="2000" dirty="0"/>
              <a:t> service requests.</a:t>
            </a:r>
          </a:p>
          <a:p>
            <a:pPr>
              <a:spcAft>
                <a:spcPts val="300"/>
              </a:spcAft>
            </a:pPr>
            <a:r>
              <a:rPr lang="en-US" sz="2000" dirty="0"/>
              <a:t>Held </a:t>
            </a:r>
            <a:r>
              <a:rPr lang="en-US" sz="2000" b="1" dirty="0">
                <a:solidFill>
                  <a:srgbClr val="B81F25"/>
                </a:solidFill>
              </a:rPr>
              <a:t>147</a:t>
            </a:r>
            <a:r>
              <a:rPr lang="en-US" sz="2000" dirty="0"/>
              <a:t> one-on-one meetings.</a:t>
            </a:r>
          </a:p>
          <a:p>
            <a:pPr>
              <a:spcAft>
                <a:spcPts val="300"/>
              </a:spcAft>
            </a:pPr>
            <a:r>
              <a:rPr lang="en-US" sz="2000" dirty="0"/>
              <a:t>Distributed </a:t>
            </a:r>
            <a:r>
              <a:rPr lang="en-US" sz="2000" b="1" dirty="0">
                <a:solidFill>
                  <a:srgbClr val="B81F25"/>
                </a:solidFill>
              </a:rPr>
              <a:t>67</a:t>
            </a:r>
            <a:r>
              <a:rPr lang="en-US" sz="2000" dirty="0"/>
              <a:t> naloxone and fentanyl test strip kits.</a:t>
            </a:r>
            <a:endParaRPr lang="en-US" dirty="0"/>
          </a:p>
          <a:p>
            <a:pPr>
              <a:spcAft>
                <a:spcPts val="300"/>
              </a:spcAft>
            </a:pPr>
            <a:r>
              <a:rPr lang="en-US" sz="2000" dirty="0"/>
              <a:t>Made </a:t>
            </a:r>
            <a:r>
              <a:rPr lang="en-US" sz="2000" b="1" dirty="0">
                <a:solidFill>
                  <a:srgbClr val="B81F25"/>
                </a:solidFill>
              </a:rPr>
              <a:t>18</a:t>
            </a:r>
            <a:r>
              <a:rPr lang="en-US" sz="2000" dirty="0"/>
              <a:t> referrals to community-based recovery systems.</a:t>
            </a:r>
          </a:p>
          <a:p>
            <a:pPr>
              <a:spcAft>
                <a:spcPts val="300"/>
              </a:spcAft>
            </a:pPr>
            <a:endParaRPr lang="en-US" sz="2000" dirty="0"/>
          </a:p>
          <a:p>
            <a:pPr>
              <a:spcAft>
                <a:spcPts val="300"/>
              </a:spcAft>
            </a:pPr>
            <a:endParaRPr lang="en-US" sz="2000" dirty="0"/>
          </a:p>
          <a:p>
            <a:pPr>
              <a:spcAft>
                <a:spcPts val="300"/>
              </a:spcAft>
            </a:pPr>
            <a:endParaRPr lang="en-US" sz="2000" dirty="0"/>
          </a:p>
          <a:p>
            <a:pPr>
              <a:spcAft>
                <a:spcPts val="300"/>
              </a:spcAft>
            </a:pPr>
            <a:endParaRPr lang="en-US" sz="2000" dirty="0"/>
          </a:p>
          <a:p>
            <a:pPr>
              <a:spcAft>
                <a:spcPts val="300"/>
              </a:spcAft>
            </a:pPr>
            <a:endParaRPr lang="en-US" sz="2000" dirty="0"/>
          </a:p>
          <a:p>
            <a:pPr>
              <a:spcAft>
                <a:spcPts val="300"/>
              </a:spcAft>
            </a:pPr>
            <a:endParaRPr lang="en-US" sz="2000" dirty="0"/>
          </a:p>
        </p:txBody>
      </p:sp>
      <p:pic>
        <p:nvPicPr>
          <p:cNvPr id="7" name="Picture 6" descr="A grey rectangular pattern with white lines&#10;&#10;AI-generated content may be incorrect.">
            <a:extLst>
              <a:ext uri="{FF2B5EF4-FFF2-40B4-BE49-F238E27FC236}">
                <a16:creationId xmlns:a16="http://schemas.microsoft.com/office/drawing/2014/main" id="{171A534D-F96E-DF58-DB4D-023780B855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963" y="2942705"/>
            <a:ext cx="3253987" cy="1719305"/>
          </a:xfrm>
          <a:prstGeom prst="rect">
            <a:avLst/>
          </a:prstGeom>
        </p:spPr>
      </p:pic>
      <p:sp>
        <p:nvSpPr>
          <p:cNvPr id="8" name="Slide Number Placeholder 5">
            <a:extLst>
              <a:ext uri="{FF2B5EF4-FFF2-40B4-BE49-F238E27FC236}">
                <a16:creationId xmlns:a16="http://schemas.microsoft.com/office/drawing/2014/main" id="{9603F12E-0D28-7C84-DB46-30408B321D11}"/>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25</a:t>
            </a:fld>
            <a:endParaRPr lang="en-US" b="1" dirty="0">
              <a:solidFill>
                <a:srgbClr val="595959"/>
              </a:solidFill>
            </a:endParaRPr>
          </a:p>
        </p:txBody>
      </p:sp>
    </p:spTree>
    <p:extLst>
      <p:ext uri="{BB962C8B-B14F-4D97-AF65-F5344CB8AC3E}">
        <p14:creationId xmlns:p14="http://schemas.microsoft.com/office/powerpoint/2010/main" val="322138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46B71-1F88-28B0-77B0-CCCD23F73F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43E3A1-80BE-7063-7764-38E883D0F284}"/>
              </a:ext>
            </a:extLst>
          </p:cNvPr>
          <p:cNvSpPr>
            <a:spLocks noGrp="1"/>
          </p:cNvSpPr>
          <p:nvPr>
            <p:ph type="title"/>
          </p:nvPr>
        </p:nvSpPr>
        <p:spPr>
          <a:xfrm>
            <a:off x="506102" y="307975"/>
            <a:ext cx="11476348" cy="1329669"/>
          </a:xfrm>
        </p:spPr>
        <p:txBody>
          <a:bodyPr>
            <a:noAutofit/>
          </a:bodyPr>
          <a:lstStyle/>
          <a:p>
            <a:r>
              <a:rPr lang="en-US" sz="4000" dirty="0"/>
              <a:t>SERVICES THAT CHANGE LIVES </a:t>
            </a:r>
            <a:br>
              <a:rPr lang="en-US" sz="4000" dirty="0"/>
            </a:br>
            <a:r>
              <a:rPr lang="en-US" sz="3200" dirty="0">
                <a:solidFill>
                  <a:srgbClr val="B81F25"/>
                </a:solidFill>
              </a:rPr>
              <a:t>ST. JOHNS COUNTY SHERIFF’S OFFICE (SJSO)</a:t>
            </a:r>
            <a:endParaRPr lang="en-US" sz="4000" dirty="0">
              <a:solidFill>
                <a:srgbClr val="B81F25"/>
              </a:solidFill>
            </a:endParaRPr>
          </a:p>
        </p:txBody>
      </p:sp>
      <p:sp>
        <p:nvSpPr>
          <p:cNvPr id="6" name="Content Placeholder 4">
            <a:extLst>
              <a:ext uri="{FF2B5EF4-FFF2-40B4-BE49-F238E27FC236}">
                <a16:creationId xmlns:a16="http://schemas.microsoft.com/office/drawing/2014/main" id="{B27D3581-D0B1-F384-B077-0700DAC920F1}"/>
              </a:ext>
            </a:extLst>
          </p:cNvPr>
          <p:cNvSpPr txBox="1">
            <a:spLocks/>
          </p:cNvSpPr>
          <p:nvPr/>
        </p:nvSpPr>
        <p:spPr>
          <a:xfrm>
            <a:off x="4582434" y="2264500"/>
            <a:ext cx="7103463" cy="36387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sz="2000" dirty="0"/>
              <a:t>Expanded in-jail services to address substance use </a:t>
            </a:r>
            <a:br>
              <a:rPr lang="en-US" sz="2000" dirty="0"/>
            </a:br>
            <a:r>
              <a:rPr lang="en-US" sz="2000" dirty="0"/>
              <a:t>and mental health. </a:t>
            </a:r>
          </a:p>
          <a:p>
            <a:pPr>
              <a:spcAft>
                <a:spcPts val="300"/>
              </a:spcAft>
            </a:pPr>
            <a:r>
              <a:rPr lang="en-US" sz="2000" dirty="0"/>
              <a:t>Established a partnership with the local health department to distribute naloxone.</a:t>
            </a:r>
          </a:p>
          <a:p>
            <a:pPr>
              <a:spcAft>
                <a:spcPts val="300"/>
              </a:spcAft>
            </a:pPr>
            <a:r>
              <a:rPr lang="en-US" sz="2000" dirty="0"/>
              <a:t>Leveraged community partnerships for re-entry services.</a:t>
            </a:r>
          </a:p>
          <a:p>
            <a:pPr>
              <a:spcAft>
                <a:spcPts val="300"/>
              </a:spcAft>
            </a:pPr>
            <a:r>
              <a:rPr lang="en-US" sz="2000" dirty="0"/>
              <a:t>Employs people with lived experience.</a:t>
            </a:r>
          </a:p>
          <a:p>
            <a:pPr marL="0" indent="0">
              <a:spcAft>
                <a:spcPts val="300"/>
              </a:spcAft>
              <a:buNone/>
            </a:pPr>
            <a:r>
              <a:rPr lang="en-US" sz="2000" b="1" dirty="0">
                <a:solidFill>
                  <a:srgbClr val="B81F25"/>
                </a:solidFill>
              </a:rPr>
              <a:t>IN 4+ YEARS:</a:t>
            </a:r>
          </a:p>
          <a:p>
            <a:pPr>
              <a:spcAft>
                <a:spcPts val="300"/>
              </a:spcAft>
            </a:pPr>
            <a:r>
              <a:rPr lang="en-US" sz="2000" dirty="0"/>
              <a:t>Reduced recidivism by </a:t>
            </a:r>
            <a:r>
              <a:rPr lang="en-US" sz="2000" b="1" dirty="0">
                <a:solidFill>
                  <a:srgbClr val="B81F25"/>
                </a:solidFill>
              </a:rPr>
              <a:t>10%</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lang="en-US" sz="2000" dirty="0"/>
          </a:p>
        </p:txBody>
      </p:sp>
      <p:pic>
        <p:nvPicPr>
          <p:cNvPr id="7" name="Picture 6" descr="A map of florida with several states&#10;&#10;AI-generated content may be incorrect.">
            <a:extLst>
              <a:ext uri="{FF2B5EF4-FFF2-40B4-BE49-F238E27FC236}">
                <a16:creationId xmlns:a16="http://schemas.microsoft.com/office/drawing/2014/main" id="{AACC544A-C9AF-9120-03D1-F3788C435B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103" y="2825291"/>
            <a:ext cx="3143898" cy="2908759"/>
          </a:xfrm>
          <a:prstGeom prst="rect">
            <a:avLst/>
          </a:prstGeom>
        </p:spPr>
      </p:pic>
      <p:sp>
        <p:nvSpPr>
          <p:cNvPr id="8" name="Slide Number Placeholder 5">
            <a:extLst>
              <a:ext uri="{FF2B5EF4-FFF2-40B4-BE49-F238E27FC236}">
                <a16:creationId xmlns:a16="http://schemas.microsoft.com/office/drawing/2014/main" id="{FF2B5895-5246-8D5D-C2A3-C2498EFD9FC6}"/>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26</a:t>
            </a:fld>
            <a:endParaRPr lang="en-US" b="1" dirty="0">
              <a:solidFill>
                <a:srgbClr val="595959"/>
              </a:solidFill>
            </a:endParaRPr>
          </a:p>
        </p:txBody>
      </p:sp>
    </p:spTree>
    <p:extLst>
      <p:ext uri="{BB962C8B-B14F-4D97-AF65-F5344CB8AC3E}">
        <p14:creationId xmlns:p14="http://schemas.microsoft.com/office/powerpoint/2010/main" val="2495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C38AC75-0CAC-D9B6-A362-09B49703E87C}"/>
              </a:ext>
            </a:extLst>
          </p:cNvPr>
          <p:cNvSpPr txBox="1">
            <a:spLocks/>
          </p:cNvSpPr>
          <p:nvPr/>
        </p:nvSpPr>
        <p:spPr>
          <a:xfrm>
            <a:off x="962463" y="3202128"/>
            <a:ext cx="10267074" cy="8066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 Video will be embedded here ]</a:t>
            </a:r>
          </a:p>
        </p:txBody>
      </p:sp>
      <p:sp>
        <p:nvSpPr>
          <p:cNvPr id="4" name="Slide Number Placeholder 5">
            <a:extLst>
              <a:ext uri="{FF2B5EF4-FFF2-40B4-BE49-F238E27FC236}">
                <a16:creationId xmlns:a16="http://schemas.microsoft.com/office/drawing/2014/main" id="{9105DBDF-E3E6-9EED-0185-7529D304F247}"/>
              </a:ext>
            </a:extLst>
          </p:cNvPr>
          <p:cNvSpPr>
            <a:spLocks noGrp="1"/>
          </p:cNvSpPr>
          <p:nvPr>
            <p:ph type="sldNum" sz="quarter" idx="4"/>
          </p:nvPr>
        </p:nvSpPr>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27</a:t>
            </a:fld>
            <a:endParaRPr lang="en-US" b="1" dirty="0">
              <a:solidFill>
                <a:srgbClr val="595959"/>
              </a:solidFill>
            </a:endParaRPr>
          </a:p>
        </p:txBody>
      </p:sp>
      <p:pic>
        <p:nvPicPr>
          <p:cNvPr id="2" name="Online Media 1" title="Leadership. Compassion. Results: Overdose Prevention at Re Entry">
            <a:hlinkClick r:id="" action="ppaction://noaction"/>
            <a:extLst>
              <a:ext uri="{FF2B5EF4-FFF2-40B4-BE49-F238E27FC236}">
                <a16:creationId xmlns:a16="http://schemas.microsoft.com/office/drawing/2014/main" id="{6F1884AD-EAC5-C38B-AC27-3727FB7C3531}"/>
              </a:ext>
            </a:extLst>
          </p:cNvPr>
          <p:cNvPicPr>
            <a:picLocks noRot="1" noChangeAspect="1"/>
          </p:cNvPicPr>
          <p:nvPr>
            <a:videoFile r:link="rId1"/>
          </p:nvPr>
        </p:nvPicPr>
        <p:blipFill>
          <a:blip r:embed="rId3"/>
          <a:stretch>
            <a:fillRect/>
          </a:stretch>
        </p:blipFill>
        <p:spPr>
          <a:xfrm>
            <a:off x="-3533" y="-1073"/>
            <a:ext cx="12200653" cy="6860146"/>
          </a:xfrm>
          <a:prstGeom prst="rect">
            <a:avLst/>
          </a:prstGeom>
        </p:spPr>
      </p:pic>
    </p:spTree>
    <p:extLst>
      <p:ext uri="{BB962C8B-B14F-4D97-AF65-F5344CB8AC3E}">
        <p14:creationId xmlns:p14="http://schemas.microsoft.com/office/powerpoint/2010/main" val="300202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20E99B-DD69-C933-3476-A19976D952B7}"/>
              </a:ext>
            </a:extLst>
          </p:cNvPr>
          <p:cNvSpPr>
            <a:spLocks noGrp="1"/>
          </p:cNvSpPr>
          <p:nvPr>
            <p:ph type="title"/>
          </p:nvPr>
        </p:nvSpPr>
        <p:spPr>
          <a:xfrm>
            <a:off x="1316182" y="2200609"/>
            <a:ext cx="9559636" cy="1329669"/>
          </a:xfrm>
        </p:spPr>
        <p:txBody>
          <a:bodyPr>
            <a:normAutofit/>
          </a:bodyPr>
          <a:lstStyle/>
          <a:p>
            <a:pPr algn="ctr"/>
            <a:r>
              <a:rPr lang="en-US" sz="6000" dirty="0">
                <a:solidFill>
                  <a:srgbClr val="EFECE8"/>
                </a:solidFill>
              </a:rPr>
              <a:t>FOR MORE INFORMATION</a:t>
            </a:r>
          </a:p>
        </p:txBody>
      </p:sp>
      <p:sp>
        <p:nvSpPr>
          <p:cNvPr id="6" name="Title 1">
            <a:extLst>
              <a:ext uri="{FF2B5EF4-FFF2-40B4-BE49-F238E27FC236}">
                <a16:creationId xmlns:a16="http://schemas.microsoft.com/office/drawing/2014/main" id="{809D1901-6FFA-1B55-9148-96FDBA6C5531}"/>
              </a:ext>
            </a:extLst>
          </p:cNvPr>
          <p:cNvSpPr txBox="1">
            <a:spLocks/>
          </p:cNvSpPr>
          <p:nvPr/>
        </p:nvSpPr>
        <p:spPr>
          <a:xfrm>
            <a:off x="1316182" y="4298598"/>
            <a:ext cx="9840937" cy="1329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ptos Black" panose="020B0004020202020204" pitchFamily="34" charset="0"/>
                <a:ea typeface="+mj-ea"/>
                <a:cs typeface="+mj-cs"/>
              </a:defRPr>
            </a:lvl1pPr>
          </a:lstStyle>
          <a:p>
            <a:pPr algn="ctr"/>
            <a:r>
              <a:rPr lang="en-US" sz="3200" dirty="0">
                <a:solidFill>
                  <a:schemeClr val="bg1"/>
                </a:solidFill>
              </a:rPr>
              <a:t>www.sheriffs.org/Overdose-Prevention-Reentry</a:t>
            </a:r>
          </a:p>
        </p:txBody>
      </p:sp>
      <p:sp>
        <p:nvSpPr>
          <p:cNvPr id="7" name="Text Placeholder 3">
            <a:extLst>
              <a:ext uri="{FF2B5EF4-FFF2-40B4-BE49-F238E27FC236}">
                <a16:creationId xmlns:a16="http://schemas.microsoft.com/office/drawing/2014/main" id="{CFD09777-76AD-F280-F5CE-9641445A0C8E}"/>
              </a:ext>
            </a:extLst>
          </p:cNvPr>
          <p:cNvSpPr txBox="1">
            <a:spLocks/>
          </p:cNvSpPr>
          <p:nvPr/>
        </p:nvSpPr>
        <p:spPr>
          <a:xfrm>
            <a:off x="1429148" y="4085763"/>
            <a:ext cx="9333704" cy="8066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EFECE8"/>
                </a:solidFill>
              </a:rPr>
              <a:t>Visit the National Sheriffs’ Association website at:</a:t>
            </a:r>
          </a:p>
          <a:p>
            <a:pPr marL="0" indent="0" algn="ctr">
              <a:buNone/>
            </a:pPr>
            <a:endParaRPr lang="en-US" dirty="0">
              <a:solidFill>
                <a:srgbClr val="EFECE8"/>
              </a:solidFill>
            </a:endParaRPr>
          </a:p>
        </p:txBody>
      </p:sp>
      <p:sp>
        <p:nvSpPr>
          <p:cNvPr id="8" name="Slide Number Placeholder 5">
            <a:extLst>
              <a:ext uri="{FF2B5EF4-FFF2-40B4-BE49-F238E27FC236}">
                <a16:creationId xmlns:a16="http://schemas.microsoft.com/office/drawing/2014/main" id="{6B3B0114-4EF1-3318-8C67-14B552B9FFC3}"/>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28</a:t>
            </a:fld>
            <a:endParaRPr lang="en-US" b="1" dirty="0">
              <a:solidFill>
                <a:srgbClr val="EFECE8"/>
              </a:solidFill>
            </a:endParaRPr>
          </a:p>
        </p:txBody>
      </p:sp>
    </p:spTree>
    <p:extLst>
      <p:ext uri="{BB962C8B-B14F-4D97-AF65-F5344CB8AC3E}">
        <p14:creationId xmlns:p14="http://schemas.microsoft.com/office/powerpoint/2010/main" val="3295381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81F25"/>
        </a:solidFill>
        <a:effectLst/>
      </p:bgPr>
    </p:bg>
    <p:spTree>
      <p:nvGrpSpPr>
        <p:cNvPr id="1" name="">
          <a:extLst>
            <a:ext uri="{FF2B5EF4-FFF2-40B4-BE49-F238E27FC236}">
              <a16:creationId xmlns:a16="http://schemas.microsoft.com/office/drawing/2014/main" id="{B88CD2DF-F3E1-11F8-A28B-7601867FFD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A30E93-B82C-665A-43D0-97B552054E38}"/>
              </a:ext>
            </a:extLst>
          </p:cNvPr>
          <p:cNvSpPr>
            <a:spLocks noGrp="1"/>
          </p:cNvSpPr>
          <p:nvPr>
            <p:ph type="title"/>
          </p:nvPr>
        </p:nvSpPr>
        <p:spPr>
          <a:xfrm>
            <a:off x="1316182" y="2583402"/>
            <a:ext cx="9559636" cy="1677880"/>
          </a:xfrm>
        </p:spPr>
        <p:txBody>
          <a:bodyPr>
            <a:normAutofit/>
          </a:bodyPr>
          <a:lstStyle/>
          <a:p>
            <a:pPr algn="ctr"/>
            <a:r>
              <a:rPr lang="en-US" sz="7200" dirty="0">
                <a:solidFill>
                  <a:srgbClr val="EFECE8"/>
                </a:solidFill>
              </a:rPr>
              <a:t>Thank You</a:t>
            </a:r>
          </a:p>
        </p:txBody>
      </p:sp>
    </p:spTree>
    <p:extLst>
      <p:ext uri="{BB962C8B-B14F-4D97-AF65-F5344CB8AC3E}">
        <p14:creationId xmlns:p14="http://schemas.microsoft.com/office/powerpoint/2010/main" val="277335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3D35E-9878-64C8-72EB-4DB51E869A0C}"/>
              </a:ext>
            </a:extLst>
          </p:cNvPr>
          <p:cNvSpPr>
            <a:spLocks noGrp="1"/>
          </p:cNvSpPr>
          <p:nvPr>
            <p:ph type="title"/>
          </p:nvPr>
        </p:nvSpPr>
        <p:spPr>
          <a:xfrm>
            <a:off x="534228" y="1205241"/>
            <a:ext cx="10825922" cy="2852737"/>
          </a:xfrm>
        </p:spPr>
        <p:txBody>
          <a:bodyPr/>
          <a:lstStyle/>
          <a:p>
            <a:r>
              <a:rPr lang="en-US" dirty="0"/>
              <a:t>BACKGROUND</a:t>
            </a:r>
          </a:p>
        </p:txBody>
      </p:sp>
      <p:sp>
        <p:nvSpPr>
          <p:cNvPr id="5" name="Text Placeholder 4">
            <a:extLst>
              <a:ext uri="{FF2B5EF4-FFF2-40B4-BE49-F238E27FC236}">
                <a16:creationId xmlns:a16="http://schemas.microsoft.com/office/drawing/2014/main" id="{EC17A895-5236-9ACB-DCF4-EFF5E2B94A74}"/>
              </a:ext>
            </a:extLst>
          </p:cNvPr>
          <p:cNvSpPr>
            <a:spLocks noGrp="1"/>
          </p:cNvSpPr>
          <p:nvPr>
            <p:ph type="body" idx="1"/>
          </p:nvPr>
        </p:nvSpPr>
        <p:spPr>
          <a:xfrm>
            <a:off x="534228" y="4840014"/>
            <a:ext cx="10564696" cy="1072055"/>
          </a:xfrm>
        </p:spPr>
        <p:txBody>
          <a:bodyPr anchor="ctr"/>
          <a:lstStyle/>
          <a:p>
            <a:r>
              <a:rPr lang="en-US" dirty="0"/>
              <a:t>Understanding Overdose Risk for People After Release</a:t>
            </a:r>
          </a:p>
        </p:txBody>
      </p:sp>
      <p:pic>
        <p:nvPicPr>
          <p:cNvPr id="11" name="Picture 10" descr="A building with a fence&#10;&#10;AI-generated content may be incorrect.">
            <a:extLst>
              <a:ext uri="{FF2B5EF4-FFF2-40B4-BE49-F238E27FC236}">
                <a16:creationId xmlns:a16="http://schemas.microsoft.com/office/drawing/2014/main" id="{E406F4C2-2AB3-5B14-1349-805710C51B6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609347" y="946150"/>
            <a:ext cx="5582653" cy="4070267"/>
          </a:xfrm>
          <a:prstGeom prst="rect">
            <a:avLst/>
          </a:prstGeom>
        </p:spPr>
      </p:pic>
      <p:sp>
        <p:nvSpPr>
          <p:cNvPr id="12" name="Slide Number Placeholder 5">
            <a:extLst>
              <a:ext uri="{FF2B5EF4-FFF2-40B4-BE49-F238E27FC236}">
                <a16:creationId xmlns:a16="http://schemas.microsoft.com/office/drawing/2014/main" id="{D734B1CA-A449-897D-A83C-317D4050940E}"/>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3</a:t>
            </a:fld>
            <a:endParaRPr lang="en-US" b="1" dirty="0">
              <a:solidFill>
                <a:srgbClr val="595959"/>
              </a:solidFill>
            </a:endParaRPr>
          </a:p>
        </p:txBody>
      </p:sp>
    </p:spTree>
    <p:extLst>
      <p:ext uri="{BB962C8B-B14F-4D97-AF65-F5344CB8AC3E}">
        <p14:creationId xmlns:p14="http://schemas.microsoft.com/office/powerpoint/2010/main" val="52638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4E2CE-7916-26BB-5467-8ACAFB5C7BA1}"/>
              </a:ext>
            </a:extLst>
          </p:cNvPr>
          <p:cNvSpPr>
            <a:spLocks noGrp="1"/>
          </p:cNvSpPr>
          <p:nvPr>
            <p:ph type="title"/>
          </p:nvPr>
        </p:nvSpPr>
        <p:spPr>
          <a:xfrm>
            <a:off x="503904" y="946484"/>
            <a:ext cx="6715043" cy="921180"/>
          </a:xfrm>
        </p:spPr>
        <p:txBody>
          <a:bodyPr>
            <a:noAutofit/>
          </a:bodyPr>
          <a:lstStyle/>
          <a:p>
            <a:r>
              <a:rPr lang="en-US" sz="4000" dirty="0"/>
              <a:t>UNDERSTANDING OPIOID ADDICTION AS A CHRONIC BRAIN DISEASE</a:t>
            </a:r>
          </a:p>
        </p:txBody>
      </p:sp>
      <p:sp>
        <p:nvSpPr>
          <p:cNvPr id="5" name="Content Placeholder 4">
            <a:extLst>
              <a:ext uri="{FF2B5EF4-FFF2-40B4-BE49-F238E27FC236}">
                <a16:creationId xmlns:a16="http://schemas.microsoft.com/office/drawing/2014/main" id="{9FC715B0-19FD-CBAC-4A8A-FCDEEF812CEC}"/>
              </a:ext>
            </a:extLst>
          </p:cNvPr>
          <p:cNvSpPr>
            <a:spLocks noGrp="1"/>
          </p:cNvSpPr>
          <p:nvPr>
            <p:ph idx="1"/>
          </p:nvPr>
        </p:nvSpPr>
        <p:spPr>
          <a:xfrm>
            <a:off x="533400" y="2893703"/>
            <a:ext cx="5562600" cy="2489457"/>
          </a:xfrm>
        </p:spPr>
        <p:txBody>
          <a:bodyPr>
            <a:normAutofit/>
          </a:bodyPr>
          <a:lstStyle/>
          <a:p>
            <a:pPr>
              <a:spcAft>
                <a:spcPts val="1200"/>
              </a:spcAft>
            </a:pPr>
            <a:r>
              <a:rPr lang="en-US" sz="2000" dirty="0"/>
              <a:t>Opioid use changes our brain chemistry, making it more likely a person will use </a:t>
            </a:r>
            <a:br>
              <a:rPr lang="en-US" sz="2000" dirty="0"/>
            </a:br>
            <a:r>
              <a:rPr lang="en-US" sz="2000" dirty="0"/>
              <a:t>drugs again.</a:t>
            </a:r>
          </a:p>
          <a:p>
            <a:pPr>
              <a:spcAft>
                <a:spcPts val="1200"/>
              </a:spcAft>
            </a:pPr>
            <a:r>
              <a:rPr lang="en-US" sz="2000" dirty="0"/>
              <a:t>Addiction is a disease, not a character flaw.</a:t>
            </a:r>
          </a:p>
          <a:p>
            <a:pPr>
              <a:spcAft>
                <a:spcPts val="1200"/>
              </a:spcAft>
            </a:pPr>
            <a:r>
              <a:rPr lang="en-US" sz="2000" dirty="0"/>
              <a:t>Addiction is treatable and recovery is possible. </a:t>
            </a:r>
          </a:p>
        </p:txBody>
      </p:sp>
      <p:pic>
        <p:nvPicPr>
          <p:cNvPr id="16" name="Picture 15" descr="A side view of a person's head&#10;&#10;AI-generated content may be incorrect.">
            <a:extLst>
              <a:ext uri="{FF2B5EF4-FFF2-40B4-BE49-F238E27FC236}">
                <a16:creationId xmlns:a16="http://schemas.microsoft.com/office/drawing/2014/main" id="{D75B590C-0CD4-4FC4-6F9D-34EAE36D1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1041" y="2076211"/>
            <a:ext cx="3801115" cy="3801115"/>
          </a:xfrm>
          <a:prstGeom prst="rect">
            <a:avLst/>
          </a:prstGeom>
        </p:spPr>
      </p:pic>
      <p:sp>
        <p:nvSpPr>
          <p:cNvPr id="17" name="Slide Number Placeholder 5">
            <a:extLst>
              <a:ext uri="{FF2B5EF4-FFF2-40B4-BE49-F238E27FC236}">
                <a16:creationId xmlns:a16="http://schemas.microsoft.com/office/drawing/2014/main" id="{6D351FD0-A349-7371-188C-DCE5F3D41628}"/>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4</a:t>
            </a:fld>
            <a:endParaRPr lang="en-US" b="1" dirty="0">
              <a:solidFill>
                <a:srgbClr val="EFECE8"/>
              </a:solidFill>
            </a:endParaRPr>
          </a:p>
        </p:txBody>
      </p:sp>
    </p:spTree>
    <p:extLst>
      <p:ext uri="{BB962C8B-B14F-4D97-AF65-F5344CB8AC3E}">
        <p14:creationId xmlns:p14="http://schemas.microsoft.com/office/powerpoint/2010/main" val="38923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0E25-898B-A3E1-E324-09ACBEE1B149}"/>
              </a:ext>
            </a:extLst>
          </p:cNvPr>
          <p:cNvSpPr>
            <a:spLocks noGrp="1"/>
          </p:cNvSpPr>
          <p:nvPr>
            <p:ph type="title"/>
          </p:nvPr>
        </p:nvSpPr>
        <p:spPr>
          <a:xfrm>
            <a:off x="486276" y="544701"/>
            <a:ext cx="10149640" cy="1329669"/>
          </a:xfrm>
        </p:spPr>
        <p:txBody>
          <a:bodyPr>
            <a:normAutofit/>
          </a:bodyPr>
          <a:lstStyle/>
          <a:p>
            <a:r>
              <a:rPr lang="en-US" sz="4000" noProof="0" dirty="0"/>
              <a:t>FACTS: OPIOID USE AND INCARCERATION</a:t>
            </a:r>
            <a:endParaRPr lang="en-US" sz="4000" dirty="0"/>
          </a:p>
        </p:txBody>
      </p:sp>
      <p:sp>
        <p:nvSpPr>
          <p:cNvPr id="7" name="TextBox 6">
            <a:extLst>
              <a:ext uri="{FF2B5EF4-FFF2-40B4-BE49-F238E27FC236}">
                <a16:creationId xmlns:a16="http://schemas.microsoft.com/office/drawing/2014/main" id="{20D54964-2AF2-5684-F25D-D4916687DA0D}"/>
              </a:ext>
            </a:extLst>
          </p:cNvPr>
          <p:cNvSpPr txBox="1"/>
          <p:nvPr/>
        </p:nvSpPr>
        <p:spPr>
          <a:xfrm>
            <a:off x="1285086" y="3937708"/>
            <a:ext cx="3896835" cy="1015663"/>
          </a:xfrm>
          <a:prstGeom prst="rect">
            <a:avLst/>
          </a:prstGeom>
          <a:noFill/>
        </p:spPr>
        <p:txBody>
          <a:bodyPr wrap="square" rtlCol="0">
            <a:spAutoFit/>
          </a:bodyPr>
          <a:lstStyle/>
          <a:p>
            <a:r>
              <a:rPr lang="en-US" sz="2000" dirty="0">
                <a:solidFill>
                  <a:schemeClr val="tx1">
                    <a:lumMod val="65000"/>
                    <a:lumOff val="35000"/>
                  </a:schemeClr>
                </a:solidFill>
              </a:rPr>
              <a:t>Nearly</a:t>
            </a:r>
            <a:r>
              <a:rPr lang="en-US" sz="2000" dirty="0"/>
              <a:t> </a:t>
            </a:r>
            <a:r>
              <a:rPr lang="en-US" sz="2000" b="1" dirty="0">
                <a:solidFill>
                  <a:srgbClr val="B81F25"/>
                </a:solidFill>
                <a:latin typeface="Aptos ExtraBold" panose="020B0004020202020204" pitchFamily="34" charset="0"/>
              </a:rPr>
              <a:t>2 out of 3 American adults in custody </a:t>
            </a:r>
            <a:r>
              <a:rPr lang="en-US" sz="2000" dirty="0">
                <a:solidFill>
                  <a:schemeClr val="tx1">
                    <a:lumMod val="65000"/>
                    <a:lumOff val="35000"/>
                  </a:schemeClr>
                </a:solidFill>
              </a:rPr>
              <a:t>have a substance use disorder.</a:t>
            </a:r>
          </a:p>
        </p:txBody>
      </p:sp>
      <p:sp>
        <p:nvSpPr>
          <p:cNvPr id="34" name="TextBox 33">
            <a:extLst>
              <a:ext uri="{FF2B5EF4-FFF2-40B4-BE49-F238E27FC236}">
                <a16:creationId xmlns:a16="http://schemas.microsoft.com/office/drawing/2014/main" id="{A831F678-534D-BCA6-E280-61EEA638843B}"/>
              </a:ext>
            </a:extLst>
          </p:cNvPr>
          <p:cNvSpPr txBox="1"/>
          <p:nvPr/>
        </p:nvSpPr>
        <p:spPr>
          <a:xfrm>
            <a:off x="6289762" y="3937708"/>
            <a:ext cx="3596136" cy="1015663"/>
          </a:xfrm>
          <a:prstGeom prst="rect">
            <a:avLst/>
          </a:prstGeom>
          <a:noFill/>
        </p:spPr>
        <p:txBody>
          <a:bodyPr wrap="square" rtlCol="0">
            <a:spAutoFit/>
          </a:bodyPr>
          <a:lstStyle/>
          <a:p>
            <a:r>
              <a:rPr lang="en-US" sz="2000" dirty="0">
                <a:solidFill>
                  <a:schemeClr val="tx1">
                    <a:lumMod val="65000"/>
                    <a:lumOff val="35000"/>
                  </a:schemeClr>
                </a:solidFill>
              </a:rPr>
              <a:t>About</a:t>
            </a:r>
            <a:r>
              <a:rPr lang="en-US" sz="2000" dirty="0"/>
              <a:t> </a:t>
            </a:r>
            <a:r>
              <a:rPr lang="en-US" sz="2000" b="1" dirty="0">
                <a:solidFill>
                  <a:srgbClr val="B81F25"/>
                </a:solidFill>
                <a:latin typeface="Aptos ExtraBold" panose="020B0004020202020204" pitchFamily="34" charset="0"/>
              </a:rPr>
              <a:t>1 in 4 American </a:t>
            </a:r>
            <a:br>
              <a:rPr lang="en-US" sz="2000" b="1" dirty="0">
                <a:solidFill>
                  <a:srgbClr val="B81F25"/>
                </a:solidFill>
                <a:latin typeface="Aptos ExtraBold" panose="020B0004020202020204" pitchFamily="34" charset="0"/>
              </a:rPr>
            </a:br>
            <a:r>
              <a:rPr lang="en-US" sz="2000" b="1" dirty="0">
                <a:solidFill>
                  <a:srgbClr val="B81F25"/>
                </a:solidFill>
                <a:latin typeface="Aptos ExtraBold" panose="020B0004020202020204" pitchFamily="34" charset="0"/>
              </a:rPr>
              <a:t>adults in jail </a:t>
            </a:r>
            <a:r>
              <a:rPr lang="en-US" sz="2000" dirty="0">
                <a:solidFill>
                  <a:schemeClr val="tx1">
                    <a:lumMod val="65000"/>
                    <a:lumOff val="35000"/>
                  </a:schemeClr>
                </a:solidFill>
              </a:rPr>
              <a:t>have an opioid use disorder.</a:t>
            </a:r>
          </a:p>
        </p:txBody>
      </p:sp>
      <p:pic>
        <p:nvPicPr>
          <p:cNvPr id="6" name="Graphic 5" descr="Man with solid fill">
            <a:extLst>
              <a:ext uri="{FF2B5EF4-FFF2-40B4-BE49-F238E27FC236}">
                <a16:creationId xmlns:a16="http://schemas.microsoft.com/office/drawing/2014/main" id="{00408F55-3FA6-9BAD-4A23-C3013CC5B7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118" y="2693965"/>
            <a:ext cx="1045540" cy="1045540"/>
          </a:xfrm>
          <a:prstGeom prst="rect">
            <a:avLst/>
          </a:prstGeom>
        </p:spPr>
      </p:pic>
      <p:pic>
        <p:nvPicPr>
          <p:cNvPr id="9" name="Graphic 8" descr="Man with solid fill">
            <a:extLst>
              <a:ext uri="{FF2B5EF4-FFF2-40B4-BE49-F238E27FC236}">
                <a16:creationId xmlns:a16="http://schemas.microsoft.com/office/drawing/2014/main" id="{B50C5B3A-E4B6-AA14-5FAE-1D09C14F511C}"/>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2170426" y="2693965"/>
            <a:ext cx="1045540" cy="1045540"/>
          </a:xfrm>
          <a:prstGeom prst="rect">
            <a:avLst/>
          </a:prstGeom>
        </p:spPr>
      </p:pic>
      <p:pic>
        <p:nvPicPr>
          <p:cNvPr id="11" name="Graphic 10" descr="Man with solid fill">
            <a:extLst>
              <a:ext uri="{FF2B5EF4-FFF2-40B4-BE49-F238E27FC236}">
                <a16:creationId xmlns:a16="http://schemas.microsoft.com/office/drawing/2014/main" id="{D0735B22-BC3D-423A-C6DA-C4DE65E3AE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10734" y="2693965"/>
            <a:ext cx="1045540" cy="1045540"/>
          </a:xfrm>
          <a:prstGeom prst="rect">
            <a:avLst/>
          </a:prstGeom>
        </p:spPr>
      </p:pic>
      <p:pic>
        <p:nvPicPr>
          <p:cNvPr id="19" name="Graphic 18" descr="Man with solid fill">
            <a:extLst>
              <a:ext uri="{FF2B5EF4-FFF2-40B4-BE49-F238E27FC236}">
                <a16:creationId xmlns:a16="http://schemas.microsoft.com/office/drawing/2014/main" id="{EE1154E0-4BB5-B51F-F008-45BB18CBA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906" y="2673200"/>
            <a:ext cx="1045540" cy="1045540"/>
          </a:xfrm>
          <a:prstGeom prst="rect">
            <a:avLst/>
          </a:prstGeom>
        </p:spPr>
      </p:pic>
      <p:pic>
        <p:nvPicPr>
          <p:cNvPr id="20" name="Graphic 19" descr="Man with solid fill">
            <a:extLst>
              <a:ext uri="{FF2B5EF4-FFF2-40B4-BE49-F238E27FC236}">
                <a16:creationId xmlns:a16="http://schemas.microsoft.com/office/drawing/2014/main" id="{6EB7BE85-6E2F-6D4E-D1D5-83F3886734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7214" y="2673200"/>
            <a:ext cx="1045540" cy="1045540"/>
          </a:xfrm>
          <a:prstGeom prst="rect">
            <a:avLst/>
          </a:prstGeom>
        </p:spPr>
      </p:pic>
      <p:pic>
        <p:nvPicPr>
          <p:cNvPr id="21" name="Graphic 20" descr="Man with solid fill">
            <a:extLst>
              <a:ext uri="{FF2B5EF4-FFF2-40B4-BE49-F238E27FC236}">
                <a16:creationId xmlns:a16="http://schemas.microsoft.com/office/drawing/2014/main" id="{4E261A18-1A03-5150-1767-B4E85EC078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7522" y="2673200"/>
            <a:ext cx="1045540" cy="1045540"/>
          </a:xfrm>
          <a:prstGeom prst="rect">
            <a:avLst/>
          </a:prstGeom>
        </p:spPr>
      </p:pic>
      <p:pic>
        <p:nvPicPr>
          <p:cNvPr id="22" name="Graphic 21" descr="Man with solid fill">
            <a:extLst>
              <a:ext uri="{FF2B5EF4-FFF2-40B4-BE49-F238E27FC236}">
                <a16:creationId xmlns:a16="http://schemas.microsoft.com/office/drawing/2014/main" id="{B4C7E22A-8F56-5A20-D80C-EF2A570BB1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87830" y="2673200"/>
            <a:ext cx="1045540" cy="1045540"/>
          </a:xfrm>
          <a:prstGeom prst="rect">
            <a:avLst/>
          </a:prstGeom>
        </p:spPr>
      </p:pic>
      <p:sp>
        <p:nvSpPr>
          <p:cNvPr id="27" name="Slide Number Placeholder 5">
            <a:extLst>
              <a:ext uri="{FF2B5EF4-FFF2-40B4-BE49-F238E27FC236}">
                <a16:creationId xmlns:a16="http://schemas.microsoft.com/office/drawing/2014/main" id="{3DF9E765-578F-374A-E3FE-8DFD4481E348}"/>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5</a:t>
            </a:fld>
            <a:endParaRPr lang="en-US" b="1" dirty="0">
              <a:solidFill>
                <a:srgbClr val="595959"/>
              </a:solidFill>
            </a:endParaRPr>
          </a:p>
        </p:txBody>
      </p:sp>
    </p:spTree>
    <p:extLst>
      <p:ext uri="{BB962C8B-B14F-4D97-AF65-F5344CB8AC3E}">
        <p14:creationId xmlns:p14="http://schemas.microsoft.com/office/powerpoint/2010/main" val="133840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0D4C8-5F8E-0326-9119-26EEAF1F0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AD866-D83F-E204-E6C9-7448274867A9}"/>
              </a:ext>
            </a:extLst>
          </p:cNvPr>
          <p:cNvSpPr>
            <a:spLocks noGrp="1"/>
          </p:cNvSpPr>
          <p:nvPr>
            <p:ph type="title"/>
          </p:nvPr>
        </p:nvSpPr>
        <p:spPr>
          <a:xfrm>
            <a:off x="470258" y="362660"/>
            <a:ext cx="11021704" cy="1329669"/>
          </a:xfrm>
        </p:spPr>
        <p:txBody>
          <a:bodyPr>
            <a:normAutofit/>
          </a:bodyPr>
          <a:lstStyle/>
          <a:p>
            <a:r>
              <a:rPr lang="en-US" sz="4000" noProof="0" dirty="0"/>
              <a:t>FACTS: OVERDOSE RISK UPON RE-ENTRY</a:t>
            </a:r>
            <a:endParaRPr lang="en-US" sz="4000" dirty="0"/>
          </a:p>
        </p:txBody>
      </p:sp>
      <p:sp>
        <p:nvSpPr>
          <p:cNvPr id="7" name="TextBox 6">
            <a:extLst>
              <a:ext uri="{FF2B5EF4-FFF2-40B4-BE49-F238E27FC236}">
                <a16:creationId xmlns:a16="http://schemas.microsoft.com/office/drawing/2014/main" id="{7221E3C6-1BE8-A4EB-EBAA-41BEAE36D522}"/>
              </a:ext>
            </a:extLst>
          </p:cNvPr>
          <p:cNvSpPr txBox="1"/>
          <p:nvPr/>
        </p:nvSpPr>
        <p:spPr>
          <a:xfrm>
            <a:off x="561151" y="4044613"/>
            <a:ext cx="2760355" cy="1631216"/>
          </a:xfrm>
          <a:prstGeom prst="rect">
            <a:avLst/>
          </a:prstGeom>
          <a:noFill/>
        </p:spPr>
        <p:txBody>
          <a:bodyPr wrap="square" rtlCol="0">
            <a:spAutoFit/>
          </a:bodyPr>
          <a:lstStyle/>
          <a:p>
            <a:r>
              <a:rPr lang="en-US" sz="2000" b="1" dirty="0">
                <a:solidFill>
                  <a:srgbClr val="B81F25"/>
                </a:solidFill>
                <a:latin typeface="Aptos ExtraBold" panose="020B0004020202020204" pitchFamily="34" charset="0"/>
              </a:rPr>
              <a:t>1 in 5 people </a:t>
            </a:r>
            <a:br>
              <a:rPr lang="en-US" sz="2000" b="1" dirty="0">
                <a:solidFill>
                  <a:srgbClr val="B81F25"/>
                </a:solidFill>
                <a:latin typeface="Aptos ExtraBold" panose="020B0004020202020204" pitchFamily="34" charset="0"/>
              </a:rPr>
            </a:br>
            <a:r>
              <a:rPr lang="en-US" sz="2000" b="1" dirty="0">
                <a:solidFill>
                  <a:srgbClr val="B81F25"/>
                </a:solidFill>
                <a:latin typeface="Aptos ExtraBold" panose="020B0004020202020204" pitchFamily="34" charset="0"/>
              </a:rPr>
              <a:t>who die from </a:t>
            </a:r>
            <a:br>
              <a:rPr lang="en-US" sz="2000" b="1" dirty="0">
                <a:solidFill>
                  <a:srgbClr val="B81F25"/>
                </a:solidFill>
                <a:latin typeface="Aptos ExtraBold" panose="020B0004020202020204" pitchFamily="34" charset="0"/>
              </a:rPr>
            </a:br>
            <a:r>
              <a:rPr lang="en-US" sz="2000" b="1" dirty="0">
                <a:solidFill>
                  <a:srgbClr val="B81F25"/>
                </a:solidFill>
                <a:latin typeface="Aptos ExtraBold" panose="020B0004020202020204" pitchFamily="34" charset="0"/>
              </a:rPr>
              <a:t>a drug overdose </a:t>
            </a:r>
          </a:p>
          <a:p>
            <a:r>
              <a:rPr lang="en-US" sz="2000" dirty="0">
                <a:solidFill>
                  <a:schemeClr val="tx1">
                    <a:lumMod val="65000"/>
                    <a:lumOff val="35000"/>
                  </a:schemeClr>
                </a:solidFill>
              </a:rPr>
              <a:t>were recently </a:t>
            </a:r>
            <a:br>
              <a:rPr lang="en-US" sz="2000" dirty="0">
                <a:solidFill>
                  <a:schemeClr val="tx1">
                    <a:lumMod val="65000"/>
                    <a:lumOff val="35000"/>
                  </a:schemeClr>
                </a:solidFill>
              </a:rPr>
            </a:br>
            <a:r>
              <a:rPr lang="en-US" sz="2000" dirty="0">
                <a:solidFill>
                  <a:schemeClr val="tx1">
                    <a:lumMod val="65000"/>
                    <a:lumOff val="35000"/>
                  </a:schemeClr>
                </a:solidFill>
              </a:rPr>
              <a:t>released from jail.</a:t>
            </a:r>
          </a:p>
        </p:txBody>
      </p:sp>
      <p:sp>
        <p:nvSpPr>
          <p:cNvPr id="34" name="TextBox 33">
            <a:extLst>
              <a:ext uri="{FF2B5EF4-FFF2-40B4-BE49-F238E27FC236}">
                <a16:creationId xmlns:a16="http://schemas.microsoft.com/office/drawing/2014/main" id="{930B8D13-869A-AD85-4A08-D634F2321FF3}"/>
              </a:ext>
            </a:extLst>
          </p:cNvPr>
          <p:cNvSpPr txBox="1"/>
          <p:nvPr/>
        </p:nvSpPr>
        <p:spPr>
          <a:xfrm>
            <a:off x="4585875" y="4044613"/>
            <a:ext cx="2760355" cy="1323439"/>
          </a:xfrm>
          <a:prstGeom prst="rect">
            <a:avLst/>
          </a:prstGeom>
          <a:noFill/>
        </p:spPr>
        <p:txBody>
          <a:bodyPr wrap="square" rtlCol="0">
            <a:spAutoFit/>
          </a:bodyPr>
          <a:lstStyle/>
          <a:p>
            <a:r>
              <a:rPr lang="en-US" sz="2000" dirty="0">
                <a:solidFill>
                  <a:schemeClr val="tx1">
                    <a:lumMod val="65000"/>
                    <a:lumOff val="35000"/>
                  </a:schemeClr>
                </a:solidFill>
              </a:rPr>
              <a:t>Adults released from jail have a</a:t>
            </a:r>
            <a:r>
              <a:rPr lang="en-US" sz="2000" dirty="0"/>
              <a:t> </a:t>
            </a:r>
            <a:r>
              <a:rPr lang="en-US" sz="2000" b="1" dirty="0">
                <a:solidFill>
                  <a:srgbClr val="B81F25"/>
                </a:solidFill>
                <a:latin typeface="Aptos ExtraBold" panose="020B0004020202020204" pitchFamily="34" charset="0"/>
              </a:rPr>
              <a:t>10x higher risk of overdose </a:t>
            </a:r>
            <a:r>
              <a:rPr lang="en-US" sz="2000" dirty="0">
                <a:solidFill>
                  <a:schemeClr val="tx1">
                    <a:lumMod val="65000"/>
                    <a:lumOff val="35000"/>
                  </a:schemeClr>
                </a:solidFill>
              </a:rPr>
              <a:t>than the general population.</a:t>
            </a:r>
          </a:p>
        </p:txBody>
      </p:sp>
      <p:pic>
        <p:nvPicPr>
          <p:cNvPr id="6" name="Graphic 5" descr="Man with solid fill">
            <a:extLst>
              <a:ext uri="{FF2B5EF4-FFF2-40B4-BE49-F238E27FC236}">
                <a16:creationId xmlns:a16="http://schemas.microsoft.com/office/drawing/2014/main" id="{1BDA1248-71C6-E612-B65A-C87B0687B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875" y="2521846"/>
            <a:ext cx="1045540" cy="1045540"/>
          </a:xfrm>
          <a:prstGeom prst="rect">
            <a:avLst/>
          </a:prstGeom>
        </p:spPr>
      </p:pic>
      <p:pic>
        <p:nvPicPr>
          <p:cNvPr id="9" name="Graphic 8" descr="Man with solid fill">
            <a:extLst>
              <a:ext uri="{FF2B5EF4-FFF2-40B4-BE49-F238E27FC236}">
                <a16:creationId xmlns:a16="http://schemas.microsoft.com/office/drawing/2014/main" id="{431B0880-EDAE-CB3D-2136-4CD013690F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532" y="2521846"/>
            <a:ext cx="1045540" cy="1045540"/>
          </a:xfrm>
          <a:prstGeom prst="rect">
            <a:avLst/>
          </a:prstGeom>
        </p:spPr>
      </p:pic>
      <p:pic>
        <p:nvPicPr>
          <p:cNvPr id="11" name="Graphic 10" descr="Man with solid fill">
            <a:extLst>
              <a:ext uri="{FF2B5EF4-FFF2-40B4-BE49-F238E27FC236}">
                <a16:creationId xmlns:a16="http://schemas.microsoft.com/office/drawing/2014/main" id="{5977801C-1DC3-2230-533D-CCFDC9052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9190" y="2521846"/>
            <a:ext cx="1045540" cy="1045540"/>
          </a:xfrm>
          <a:prstGeom prst="rect">
            <a:avLst/>
          </a:prstGeom>
        </p:spPr>
      </p:pic>
      <p:pic>
        <p:nvPicPr>
          <p:cNvPr id="3" name="Graphic 2" descr="Man with solid fill">
            <a:extLst>
              <a:ext uri="{FF2B5EF4-FFF2-40B4-BE49-F238E27FC236}">
                <a16:creationId xmlns:a16="http://schemas.microsoft.com/office/drawing/2014/main" id="{8924BF5A-96B5-573A-8827-66B3F941F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5848" y="2521846"/>
            <a:ext cx="1045540" cy="1045540"/>
          </a:xfrm>
          <a:prstGeom prst="rect">
            <a:avLst/>
          </a:prstGeom>
        </p:spPr>
      </p:pic>
      <p:pic>
        <p:nvPicPr>
          <p:cNvPr id="4" name="Graphic 3" descr="Man with solid fill">
            <a:extLst>
              <a:ext uri="{FF2B5EF4-FFF2-40B4-BE49-F238E27FC236}">
                <a16:creationId xmlns:a16="http://schemas.microsoft.com/office/drawing/2014/main" id="{A0FDFF76-39AF-3D64-F44B-A43A303BC5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2505" y="2521846"/>
            <a:ext cx="1045540" cy="1045540"/>
          </a:xfrm>
          <a:prstGeom prst="rect">
            <a:avLst/>
          </a:prstGeom>
        </p:spPr>
      </p:pic>
      <p:sp>
        <p:nvSpPr>
          <p:cNvPr id="18" name="TextBox 17">
            <a:extLst>
              <a:ext uri="{FF2B5EF4-FFF2-40B4-BE49-F238E27FC236}">
                <a16:creationId xmlns:a16="http://schemas.microsoft.com/office/drawing/2014/main" id="{5DE3A0CA-9DEB-E67E-2BC7-FF77793BFAF4}"/>
              </a:ext>
            </a:extLst>
          </p:cNvPr>
          <p:cNvSpPr txBox="1"/>
          <p:nvPr/>
        </p:nvSpPr>
        <p:spPr>
          <a:xfrm>
            <a:off x="8610600" y="4044613"/>
            <a:ext cx="2866029" cy="1323439"/>
          </a:xfrm>
          <a:prstGeom prst="rect">
            <a:avLst/>
          </a:prstGeom>
          <a:noFill/>
        </p:spPr>
        <p:txBody>
          <a:bodyPr wrap="square" lIns="91440" tIns="45720" rIns="91440" bIns="45720" rtlCol="0" anchor="t">
            <a:spAutoFit/>
          </a:bodyPr>
          <a:lstStyle/>
          <a:p>
            <a:r>
              <a:rPr lang="en-US" sz="2000" dirty="0">
                <a:solidFill>
                  <a:schemeClr val="tx1">
                    <a:lumMod val="65000"/>
                    <a:lumOff val="35000"/>
                  </a:schemeClr>
                </a:solidFill>
              </a:rPr>
              <a:t>The </a:t>
            </a:r>
            <a:r>
              <a:rPr lang="en-US" sz="2000" b="1" dirty="0">
                <a:solidFill>
                  <a:srgbClr val="B81F25"/>
                </a:solidFill>
                <a:latin typeface="Aptos ExtraBold" panose="020B0004020202020204" pitchFamily="34" charset="0"/>
              </a:rPr>
              <a:t>2 weeks after release </a:t>
            </a:r>
            <a:r>
              <a:rPr lang="en-US" sz="2000" dirty="0">
                <a:solidFill>
                  <a:schemeClr val="tx1">
                    <a:lumMod val="65000"/>
                    <a:lumOff val="35000"/>
                  </a:schemeClr>
                </a:solidFill>
              </a:rPr>
              <a:t>are the </a:t>
            </a:r>
            <a:br>
              <a:rPr lang="en-US" sz="2000" dirty="0">
                <a:solidFill>
                  <a:schemeClr val="tx1">
                    <a:lumMod val="65000"/>
                    <a:lumOff val="35000"/>
                  </a:schemeClr>
                </a:solidFill>
              </a:rPr>
            </a:br>
            <a:r>
              <a:rPr lang="en-US" sz="2000" dirty="0">
                <a:solidFill>
                  <a:schemeClr val="tx1">
                    <a:lumMod val="65000"/>
                    <a:lumOff val="35000"/>
                  </a:schemeClr>
                </a:solidFill>
              </a:rPr>
              <a:t>most dangerous for </a:t>
            </a:r>
            <a:br>
              <a:rPr lang="en-US" sz="2000" dirty="0">
                <a:solidFill>
                  <a:schemeClr val="tx1">
                    <a:lumMod val="65000"/>
                    <a:lumOff val="35000"/>
                  </a:schemeClr>
                </a:solidFill>
              </a:rPr>
            </a:br>
            <a:r>
              <a:rPr lang="en-US" sz="2000" dirty="0">
                <a:solidFill>
                  <a:schemeClr val="tx1">
                    <a:lumMod val="65000"/>
                    <a:lumOff val="35000"/>
                  </a:schemeClr>
                </a:solidFill>
              </a:rPr>
              <a:t>the risk of overdose. </a:t>
            </a:r>
          </a:p>
        </p:txBody>
      </p:sp>
      <p:pic>
        <p:nvPicPr>
          <p:cNvPr id="20" name="Graphic 19" descr="Warning outline">
            <a:extLst>
              <a:ext uri="{FF2B5EF4-FFF2-40B4-BE49-F238E27FC236}">
                <a16:creationId xmlns:a16="http://schemas.microsoft.com/office/drawing/2014/main" id="{8BA5550D-CA49-122D-BB9D-FBE76FC14F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1654" y="2073233"/>
            <a:ext cx="1725795" cy="1725795"/>
          </a:xfrm>
          <a:prstGeom prst="rect">
            <a:avLst/>
          </a:prstGeom>
        </p:spPr>
      </p:pic>
      <p:pic>
        <p:nvPicPr>
          <p:cNvPr id="21" name="Graphic 20" descr="Daily calendar outline">
            <a:extLst>
              <a:ext uri="{FF2B5EF4-FFF2-40B4-BE49-F238E27FC236}">
                <a16:creationId xmlns:a16="http://schemas.microsoft.com/office/drawing/2014/main" id="{FC9C993C-512A-947C-4DC1-F81231505A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7175" y="1993811"/>
            <a:ext cx="1884639" cy="1884639"/>
          </a:xfrm>
          <a:prstGeom prst="rect">
            <a:avLst/>
          </a:prstGeom>
        </p:spPr>
      </p:pic>
      <p:sp>
        <p:nvSpPr>
          <p:cNvPr id="23" name="Slide Number Placeholder 5">
            <a:extLst>
              <a:ext uri="{FF2B5EF4-FFF2-40B4-BE49-F238E27FC236}">
                <a16:creationId xmlns:a16="http://schemas.microsoft.com/office/drawing/2014/main" id="{2841EF97-0A8D-AB27-373F-081D4DEE9F1D}"/>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6</a:t>
            </a:fld>
            <a:endParaRPr lang="en-US" b="1" dirty="0">
              <a:solidFill>
                <a:srgbClr val="595959"/>
              </a:solidFill>
            </a:endParaRPr>
          </a:p>
        </p:txBody>
      </p:sp>
    </p:spTree>
    <p:extLst>
      <p:ext uri="{BB962C8B-B14F-4D97-AF65-F5344CB8AC3E}">
        <p14:creationId xmlns:p14="http://schemas.microsoft.com/office/powerpoint/2010/main" val="93771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C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0BC4-B50C-9A05-C801-126FC6920404}"/>
              </a:ext>
            </a:extLst>
          </p:cNvPr>
          <p:cNvSpPr>
            <a:spLocks noGrp="1"/>
          </p:cNvSpPr>
          <p:nvPr>
            <p:ph type="title"/>
          </p:nvPr>
        </p:nvSpPr>
        <p:spPr>
          <a:xfrm>
            <a:off x="533400" y="1205241"/>
            <a:ext cx="10750550" cy="2852737"/>
          </a:xfrm>
        </p:spPr>
        <p:txBody>
          <a:bodyPr vert="horz" lIns="91440" tIns="45720" rIns="91440" bIns="45720" rtlCol="0" anchor="b">
            <a:noAutofit/>
          </a:bodyPr>
          <a:lstStyle/>
          <a:p>
            <a:br>
              <a:rPr lang="en-US" dirty="0"/>
            </a:br>
            <a:r>
              <a:rPr lang="en-US" dirty="0"/>
              <a:t> </a:t>
            </a:r>
            <a:br>
              <a:rPr lang="en-US" dirty="0"/>
            </a:br>
            <a:r>
              <a:rPr lang="en-US" dirty="0"/>
              <a:t>WHAT WORKS </a:t>
            </a:r>
            <a:br>
              <a:rPr lang="en-US" dirty="0"/>
            </a:br>
            <a:r>
              <a:rPr lang="en-US" dirty="0"/>
              <a:t>FOR COMMUNITY </a:t>
            </a:r>
            <a:br>
              <a:rPr lang="en-US" dirty="0"/>
            </a:br>
            <a:r>
              <a:rPr lang="en-US" dirty="0"/>
              <a:t>RE-ENTRY</a:t>
            </a:r>
          </a:p>
        </p:txBody>
      </p:sp>
      <p:sp>
        <p:nvSpPr>
          <p:cNvPr id="4" name="Text Placeholder 3">
            <a:extLst>
              <a:ext uri="{FF2B5EF4-FFF2-40B4-BE49-F238E27FC236}">
                <a16:creationId xmlns:a16="http://schemas.microsoft.com/office/drawing/2014/main" id="{DDE8E9D3-70EC-78D4-2508-3942D7B9B340}"/>
              </a:ext>
            </a:extLst>
          </p:cNvPr>
          <p:cNvSpPr>
            <a:spLocks noGrp="1"/>
          </p:cNvSpPr>
          <p:nvPr>
            <p:ph type="body" idx="1"/>
          </p:nvPr>
        </p:nvSpPr>
        <p:spPr>
          <a:xfrm>
            <a:off x="527050" y="5105400"/>
            <a:ext cx="10267074" cy="806669"/>
          </a:xfrm>
        </p:spPr>
        <p:txBody>
          <a:bodyPr vert="horz" lIns="91440" tIns="45720" rIns="91440" bIns="45720" rtlCol="0" anchor="t">
            <a:normAutofit/>
          </a:bodyPr>
          <a:lstStyle/>
          <a:p>
            <a:r>
              <a:rPr lang="en-US" dirty="0"/>
              <a:t>Evidence-Based Interventions To Prevent Overdose</a:t>
            </a:r>
          </a:p>
        </p:txBody>
      </p:sp>
      <p:pic>
        <p:nvPicPr>
          <p:cNvPr id="6" name="Picture 5">
            <a:extLst>
              <a:ext uri="{FF2B5EF4-FFF2-40B4-BE49-F238E27FC236}">
                <a16:creationId xmlns:a16="http://schemas.microsoft.com/office/drawing/2014/main" id="{303D2847-861E-8B9A-EFD4-95B46DEDE6D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828547" y="2104244"/>
            <a:ext cx="4363454" cy="3226202"/>
          </a:xfrm>
          <a:prstGeom prst="rect">
            <a:avLst/>
          </a:prstGeom>
        </p:spPr>
      </p:pic>
      <p:sp>
        <p:nvSpPr>
          <p:cNvPr id="9" name="Slide Number Placeholder 5">
            <a:extLst>
              <a:ext uri="{FF2B5EF4-FFF2-40B4-BE49-F238E27FC236}">
                <a16:creationId xmlns:a16="http://schemas.microsoft.com/office/drawing/2014/main" id="{3319707B-4785-893A-CC0A-A1C4FBAF6E77}"/>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7</a:t>
            </a:fld>
            <a:endParaRPr lang="en-US" b="1" dirty="0">
              <a:solidFill>
                <a:srgbClr val="595959"/>
              </a:solidFill>
            </a:endParaRPr>
          </a:p>
        </p:txBody>
      </p:sp>
    </p:spTree>
    <p:extLst>
      <p:ext uri="{BB962C8B-B14F-4D97-AF65-F5344CB8AC3E}">
        <p14:creationId xmlns:p14="http://schemas.microsoft.com/office/powerpoint/2010/main" val="221460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81431E-6476-B3F9-F4E1-42D12C15FE10}"/>
              </a:ext>
            </a:extLst>
          </p:cNvPr>
          <p:cNvSpPr>
            <a:spLocks noGrp="1"/>
          </p:cNvSpPr>
          <p:nvPr>
            <p:ph type="title"/>
          </p:nvPr>
        </p:nvSpPr>
        <p:spPr>
          <a:xfrm>
            <a:off x="475964" y="2764165"/>
            <a:ext cx="4368992" cy="1329669"/>
          </a:xfrm>
        </p:spPr>
        <p:txBody>
          <a:bodyPr>
            <a:normAutofit/>
          </a:bodyPr>
          <a:lstStyle/>
          <a:p>
            <a:r>
              <a:rPr lang="en-US" sz="4000" dirty="0">
                <a:solidFill>
                  <a:srgbClr val="595959"/>
                </a:solidFill>
              </a:rPr>
              <a:t>NALOXONE </a:t>
            </a:r>
          </a:p>
        </p:txBody>
      </p:sp>
      <p:sp>
        <p:nvSpPr>
          <p:cNvPr id="10" name="Slide Number Placeholder 5">
            <a:extLst>
              <a:ext uri="{FF2B5EF4-FFF2-40B4-BE49-F238E27FC236}">
                <a16:creationId xmlns:a16="http://schemas.microsoft.com/office/drawing/2014/main" id="{6A1834CC-4EB7-A61F-5C51-F2BA0211C048}"/>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595959"/>
                </a:solidFill>
              </a:rPr>
              <a:pPr/>
              <a:t>8</a:t>
            </a:fld>
            <a:endParaRPr lang="en-US" b="1" dirty="0">
              <a:solidFill>
                <a:srgbClr val="595959"/>
              </a:solidFill>
            </a:endParaRPr>
          </a:p>
        </p:txBody>
      </p:sp>
      <p:pic>
        <p:nvPicPr>
          <p:cNvPr id="3" name="Picture 2" descr="A hand holding a white and green tube&#10;&#10;AI-generated content may be incorrect.">
            <a:extLst>
              <a:ext uri="{FF2B5EF4-FFF2-40B4-BE49-F238E27FC236}">
                <a16:creationId xmlns:a16="http://schemas.microsoft.com/office/drawing/2014/main" id="{51CD8CAF-27E0-D18D-A852-D2857ED1525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44157" y="1474794"/>
            <a:ext cx="7046200" cy="4657862"/>
          </a:xfrm>
          <a:prstGeom prst="rect">
            <a:avLst/>
          </a:prstGeom>
        </p:spPr>
      </p:pic>
    </p:spTree>
    <p:extLst>
      <p:ext uri="{BB962C8B-B14F-4D97-AF65-F5344CB8AC3E}">
        <p14:creationId xmlns:p14="http://schemas.microsoft.com/office/powerpoint/2010/main" val="250560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27338-01A8-E7E8-FE73-254DAC30FC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3C57C4-A554-AAAB-64B4-6FB8E10A5DBB}"/>
              </a:ext>
            </a:extLst>
          </p:cNvPr>
          <p:cNvSpPr>
            <a:spLocks noGrp="1"/>
          </p:cNvSpPr>
          <p:nvPr>
            <p:ph type="title"/>
          </p:nvPr>
        </p:nvSpPr>
        <p:spPr>
          <a:xfrm>
            <a:off x="506104" y="255941"/>
            <a:ext cx="10820400" cy="1325563"/>
          </a:xfrm>
        </p:spPr>
        <p:txBody>
          <a:bodyPr>
            <a:normAutofit/>
          </a:bodyPr>
          <a:lstStyle/>
          <a:p>
            <a:r>
              <a:rPr lang="en-US" sz="4000" dirty="0"/>
              <a:t>NALOXONE FACTS</a:t>
            </a:r>
          </a:p>
        </p:txBody>
      </p:sp>
      <p:sp>
        <p:nvSpPr>
          <p:cNvPr id="5" name="Content Placeholder 4">
            <a:extLst>
              <a:ext uri="{FF2B5EF4-FFF2-40B4-BE49-F238E27FC236}">
                <a16:creationId xmlns:a16="http://schemas.microsoft.com/office/drawing/2014/main" id="{22D61EF7-FF68-B985-9106-E111BF178AFB}"/>
              </a:ext>
            </a:extLst>
          </p:cNvPr>
          <p:cNvSpPr>
            <a:spLocks noGrp="1"/>
          </p:cNvSpPr>
          <p:nvPr>
            <p:ph idx="1"/>
          </p:nvPr>
        </p:nvSpPr>
        <p:spPr>
          <a:xfrm>
            <a:off x="506104" y="1822727"/>
            <a:ext cx="5589896" cy="3791294"/>
          </a:xfrm>
        </p:spPr>
        <p:txBody>
          <a:bodyPr anchor="ctr">
            <a:noAutofit/>
          </a:bodyPr>
          <a:lstStyle/>
          <a:p>
            <a:pPr>
              <a:spcAft>
                <a:spcPts val="600"/>
              </a:spcAft>
            </a:pPr>
            <a:r>
              <a:rPr lang="en-US" sz="2000" dirty="0"/>
              <a:t>It rapidly reverses the effects of an </a:t>
            </a:r>
            <a:br>
              <a:rPr lang="en-US" sz="2000" dirty="0"/>
            </a:br>
            <a:r>
              <a:rPr lang="en-US" sz="2000" dirty="0"/>
              <a:t>opioid overdose. </a:t>
            </a:r>
          </a:p>
          <a:p>
            <a:r>
              <a:rPr lang="en-US" sz="2000" dirty="0"/>
              <a:t>It is safe and does not cause psychoactive effects. </a:t>
            </a:r>
            <a:endParaRPr lang="en-US" dirty="0"/>
          </a:p>
          <a:p>
            <a:pPr lvl="0"/>
            <a:r>
              <a:rPr lang="en-US" sz="2000" dirty="0"/>
              <a:t>It is endorsed by several federal agencies and is available for purchase with federal funds.</a:t>
            </a:r>
          </a:p>
        </p:txBody>
      </p:sp>
      <p:pic>
        <p:nvPicPr>
          <p:cNvPr id="3" name="Picture 2" descr="A hand holding a small white object&#10;&#10;AI-generated content may be incorrect.">
            <a:extLst>
              <a:ext uri="{FF2B5EF4-FFF2-40B4-BE49-F238E27FC236}">
                <a16:creationId xmlns:a16="http://schemas.microsoft.com/office/drawing/2014/main" id="{90720D00-5700-F5C5-B487-786A8468930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54778" y="1581504"/>
            <a:ext cx="5085347" cy="5276496"/>
          </a:xfrm>
          <a:prstGeom prst="rect">
            <a:avLst/>
          </a:prstGeom>
        </p:spPr>
      </p:pic>
      <p:sp>
        <p:nvSpPr>
          <p:cNvPr id="6" name="Slide Number Placeholder 5">
            <a:extLst>
              <a:ext uri="{FF2B5EF4-FFF2-40B4-BE49-F238E27FC236}">
                <a16:creationId xmlns:a16="http://schemas.microsoft.com/office/drawing/2014/main" id="{914B66C0-7AFF-7CED-AA6C-F9C24E158DD0}"/>
              </a:ext>
            </a:extLst>
          </p:cNvPr>
          <p:cNvSpPr>
            <a:spLocks noGrp="1"/>
          </p:cNvSpPr>
          <p:nvPr>
            <p:ph type="sldNum" sz="quarter" idx="4"/>
          </p:nvPr>
        </p:nvSpPr>
        <p:spPr>
          <a:xfrm>
            <a:off x="8979998" y="6340308"/>
            <a:ext cx="2743200" cy="365125"/>
          </a:xfrm>
        </p:spPr>
        <p:txBody>
          <a:bodyPr vert="horz" lIns="91440" tIns="45720" rIns="91440" bIns="45720" rtlCol="0" anchor="ctr"/>
          <a:lstStyle>
            <a:lvl1pPr algn="r">
              <a:defRPr sz="1200" b="0" i="0">
                <a:solidFill>
                  <a:schemeClr val="tx1">
                    <a:tint val="82000"/>
                  </a:schemeClr>
                </a:solidFill>
                <a:latin typeface="Aptos" panose="020B0004020202020204" pitchFamily="34" charset="0"/>
              </a:defRPr>
            </a:lvl1pPr>
          </a:lstStyle>
          <a:p>
            <a:fld id="{9E8F5735-5B29-3840-AB4F-0C2D4467644A}" type="slidenum">
              <a:rPr lang="en-US" b="1" smtClean="0">
                <a:solidFill>
                  <a:srgbClr val="EFECE8"/>
                </a:solidFill>
              </a:rPr>
              <a:pPr/>
              <a:t>9</a:t>
            </a:fld>
            <a:endParaRPr lang="en-US" b="1" dirty="0">
              <a:solidFill>
                <a:srgbClr val="EFECE8"/>
              </a:solidFill>
            </a:endParaRPr>
          </a:p>
        </p:txBody>
      </p:sp>
    </p:spTree>
    <p:extLst>
      <p:ext uri="{BB962C8B-B14F-4D97-AF65-F5344CB8AC3E}">
        <p14:creationId xmlns:p14="http://schemas.microsoft.com/office/powerpoint/2010/main" val="24860014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02E00DFB84E045A9A2949DC2ABC168" ma:contentTypeVersion="14" ma:contentTypeDescription="Create a new document." ma:contentTypeScope="" ma:versionID="4d4c18432c1cf808bf65592a2f88fae1">
  <xsd:schema xmlns:xsd="http://www.w3.org/2001/XMLSchema" xmlns:xs="http://www.w3.org/2001/XMLSchema" xmlns:p="http://schemas.microsoft.com/office/2006/metadata/properties" xmlns:ns2="1d00a1bb-5057-4923-a9a1-0c01f6ab49a8" xmlns:ns3="b0b2a286-946d-4910-a124-984ac196b5e4" targetNamespace="http://schemas.microsoft.com/office/2006/metadata/properties" ma:root="true" ma:fieldsID="485a24d9f43670330828460adf37be84" ns2:_="" ns3:_="">
    <xsd:import namespace="1d00a1bb-5057-4923-a9a1-0c01f6ab49a8"/>
    <xsd:import namespace="b0b2a286-946d-4910-a124-984ac196b5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0a1bb-5057-4923-a9a1-0c01f6ab4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856f2ee-118d-42e8-91de-064c9a66b6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b2a286-946d-4910-a124-984ac196b5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3712474-8c5d-4873-8504-738918c6ce4a}" ma:internalName="TaxCatchAll" ma:showField="CatchAllData" ma:web="b0b2a286-946d-4910-a124-984ac196b5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00a1bb-5057-4923-a9a1-0c01f6ab49a8">
      <Terms xmlns="http://schemas.microsoft.com/office/infopath/2007/PartnerControls"/>
    </lcf76f155ced4ddcb4097134ff3c332f>
    <TaxCatchAll xmlns="b0b2a286-946d-4910-a124-984ac196b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47098-1EB7-41A7-913B-16C6DC66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0a1bb-5057-4923-a9a1-0c01f6ab49a8"/>
    <ds:schemaRef ds:uri="b0b2a286-946d-4910-a124-984ac196b5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D9767-5323-4B11-B877-0FDEE701C0BD}">
  <ds:schemaRef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b0b2a286-946d-4910-a124-984ac196b5e4"/>
    <ds:schemaRef ds:uri="1d00a1bb-5057-4923-a9a1-0c01f6ab49a8"/>
    <ds:schemaRef ds:uri="http://schemas.microsoft.com/office/2006/metadata/properties"/>
  </ds:schemaRefs>
</ds:datastoreItem>
</file>

<file path=customXml/itemProps3.xml><?xml version="1.0" encoding="utf-8"?>
<ds:datastoreItem xmlns:ds="http://schemas.openxmlformats.org/officeDocument/2006/customXml" ds:itemID="{E2079FC3-2DCE-428E-9646-1284411FC61D}">
  <ds:schemaRefs>
    <ds:schemaRef ds:uri="http://schemas.microsoft.com/sharepoint/v3/contenttype/forms"/>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Parallax</Template>
  <TotalTime>5020</TotalTime>
  <Words>5714</Words>
  <Application>Microsoft Office PowerPoint</Application>
  <PresentationFormat>Widescreen</PresentationFormat>
  <Paragraphs>434</Paragraphs>
  <Slides>29</Slides>
  <Notes>26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Black</vt:lpstr>
      <vt:lpstr>Aptos ExtraBold</vt:lpstr>
      <vt:lpstr>Arial</vt:lpstr>
      <vt:lpstr>Google Sans</vt:lpstr>
      <vt:lpstr>Segoe Sans</vt:lpstr>
      <vt:lpstr>Custom Design</vt:lpstr>
      <vt:lpstr>LEADERSHIP. COMPASSION.  RESULTS.</vt:lpstr>
      <vt:lpstr>OVERVIEW</vt:lpstr>
      <vt:lpstr>BACKGROUND</vt:lpstr>
      <vt:lpstr>UNDERSTANDING OPIOID ADDICTION AS A CHRONIC BRAIN DISEASE</vt:lpstr>
      <vt:lpstr>FACTS: OPIOID USE AND INCARCERATION</vt:lpstr>
      <vt:lpstr>FACTS: OVERDOSE RISK UPON RE-ENTRY</vt:lpstr>
      <vt:lpstr>   WHAT WORKS  FOR COMMUNITY  RE-ENTRY</vt:lpstr>
      <vt:lpstr>NALOXONE </vt:lpstr>
      <vt:lpstr>NALOXONE FACTS</vt:lpstr>
      <vt:lpstr>BENEFITS OF NALOXONE DISTRIBUTION</vt:lpstr>
      <vt:lpstr>SUPPORTING SAFER RE-ENTRY</vt:lpstr>
      <vt:lpstr>HOW TO GET NALOXONE</vt:lpstr>
      <vt:lpstr>HOW TO DISTRIBUTE NALOXONE </vt:lpstr>
      <vt:lpstr>VENDING MACHINES </vt:lpstr>
      <vt:lpstr>PROPERTY BOXES </vt:lpstr>
      <vt:lpstr>REFERRALS</vt:lpstr>
      <vt:lpstr>SIGNS AND BROCHURES</vt:lpstr>
      <vt:lpstr>PEER SUPPORT PROGRAMS</vt:lpstr>
      <vt:lpstr>PEER SUPPORT SPECIALISTS:  A BRIDGE TO RECOVERY</vt:lpstr>
      <vt:lpstr>BENEFITS OF PEER SUPPORT SPECIALISTS:  A BRIDGE TO RECOVERY</vt:lpstr>
      <vt:lpstr>HOW TO PROVIDE PEER  SUPPORT SERVICES</vt:lpstr>
      <vt:lpstr>   STORIES  OF SUCCESS</vt:lpstr>
      <vt:lpstr>PARTNERSHIPS THAT SAVE LIVES KNOXVILLE DETENTION FACILITY</vt:lpstr>
      <vt:lpstr>IMPROVING ACCESS TO CARE  MARICOPA COUNTY CORRECTIONAL HEALTH SERVICES</vt:lpstr>
      <vt:lpstr>PEER SUPPORT THAT IS PERSONALIZED SHAWNEE COUNTY DETENTION CENTER</vt:lpstr>
      <vt:lpstr>SERVICES THAT CHANGE LIVES  ST. JOHNS COUNTY SHERIFF’S OFFICE (SJSO)</vt:lpstr>
      <vt:lpstr>PowerPoint Presentation</vt:lpstr>
      <vt:lpstr>FOR MORE INFORMATION</vt:lpstr>
      <vt:lpstr>Thank You</vt:lpstr>
    </vt:vector>
  </TitlesOfParts>
  <Company>ICF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COMPASSION.  RESULTS.</dc:title>
  <dc:creator>DeBroux Adams, Bethany</dc:creator>
  <cp:lastModifiedBy>Sofie Roskin</cp:lastModifiedBy>
  <cp:revision>112</cp:revision>
  <dcterms:created xsi:type="dcterms:W3CDTF">2025-07-11T20:53:16Z</dcterms:created>
  <dcterms:modified xsi:type="dcterms:W3CDTF">2026-04-13T18:35:22Z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0x0101001302E00DFB84E045A9A2949DC2ABC168</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2025-08-05T00:58:21Z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c9322052-5afe-4634-acdb-0dfbb95f3087</vt:lpwstr>
  </property>
  <property fmtid="{D5CDD505-2E9C-101B-9397-08002B2CF9AE}" pid="10" name="MSIP_Label_7b94a7b8-f06c-4dfe-bdcc-9b548fd58c31_ContentBits">
    <vt:lpwstr>0</vt:lpwstr>
  </property>
  <property fmtid="{D5CDD505-2E9C-101B-9397-08002B2CF9AE}" pid="11" name="MSIP_Label_7b94a7b8-f06c-4dfe-bdcc-9b548fd58c31_Tag">
    <vt:lpwstr>50, 0, 1, 1</vt:lpwstr>
  </property>
</Properties>
</file>