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8" r:id="rId5"/>
    <p:sldId id="411" r:id="rId6"/>
    <p:sldId id="415" r:id="rId7"/>
    <p:sldId id="416" r:id="rId8"/>
    <p:sldId id="414" r:id="rId9"/>
    <p:sldId id="41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Bride, Megan" initials="MM" lastIdx="33" clrIdx="0">
    <p:extLst>
      <p:ext uri="{19B8F6BF-5375-455C-9EA6-DF929625EA0E}">
        <p15:presenceInfo xmlns:p15="http://schemas.microsoft.com/office/powerpoint/2012/main" userId="S::McBridem@cna.org::83b35b26-1912-425d-93ab-ff5494118c21" providerId="AD"/>
      </p:ext>
    </p:extLst>
  </p:cmAuthor>
  <p:cmAuthor id="2" name="Hagy, Lauren" initials="LH" lastIdx="1" clrIdx="1">
    <p:extLst>
      <p:ext uri="{19B8F6BF-5375-455C-9EA6-DF929625EA0E}">
        <p15:presenceInfo xmlns:p15="http://schemas.microsoft.com/office/powerpoint/2012/main" userId="S::HagyL@cna.org::189be155-be3b-4e96-adca-faa446022b06" providerId="AD"/>
      </p:ext>
    </p:extLst>
  </p:cmAuthor>
  <p:cmAuthor id="3" name="Lysaker, Sarah" initials="SL" lastIdx="4" clrIdx="2">
    <p:extLst>
      <p:ext uri="{19B8F6BF-5375-455C-9EA6-DF929625EA0E}">
        <p15:presenceInfo xmlns:p15="http://schemas.microsoft.com/office/powerpoint/2012/main" userId="S::LYSAKERS@cna.org::ce632770-c749-4e94-8a98-8feafd90bb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ACDEAA"/>
    <a:srgbClr val="FFCC00"/>
    <a:srgbClr val="006600"/>
    <a:srgbClr val="FFD9D9"/>
    <a:srgbClr val="CCFF99"/>
    <a:srgbClr val="EDFFC5"/>
    <a:srgbClr val="FF3399"/>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097" autoAdjust="0"/>
  </p:normalViewPr>
  <p:slideViewPr>
    <p:cSldViewPr snapToGrid="0">
      <p:cViewPr varScale="1">
        <p:scale>
          <a:sx n="77" d="100"/>
          <a:sy n="77" d="100"/>
        </p:scale>
        <p:origin x="19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6-05-09T22:32:31.436" idx="1">
    <p:pos x="2858" y="1679"/>
    <p:text>In this graphic, my eye doesn't know where to start. I found it intuitive to start with the text immediately below "desensitatization to extreme violence," which is "reinforced with humor..." (the second step, not the first).
The text actually should not be depicted as a circle because it's not a cycle--it's linear progression.
The text should also flow more:
1. A young person is initially exposed to gore content.
2. This exposure is reinforced with humor, memes, and celebrations of violence.
3. Through progressive desensitization, the young person deepens ties with extremists.
4. In some cases, they engage in violence of their own.</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824DF-3403-45F1-BF45-D3A1E56CA5BA}"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0E502-9A09-42B5-BC62-E982E86C03F4}" type="slidenum">
              <a:rPr lang="en-US" smtClean="0"/>
              <a:t>‹#›</a:t>
            </a:fld>
            <a:endParaRPr lang="en-US"/>
          </a:p>
        </p:txBody>
      </p:sp>
    </p:spTree>
    <p:extLst>
      <p:ext uri="{BB962C8B-B14F-4D97-AF65-F5344CB8AC3E}">
        <p14:creationId xmlns:p14="http://schemas.microsoft.com/office/powerpoint/2010/main" val="191409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Gore content is graphic, disturbing, or violent images or videos showing serious injury, death, or other bodily harm.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can take many forms, including the following: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Videos or livestreams of mass casualty events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Terrorist-produced execution footage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Graphic war images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Content showing violence against women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Extreme pornography involving visible harm or coercion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Young </a:t>
            </a:r>
            <a:r>
              <a:rPr lang="en-US" sz="1200" kern="1200" dirty="0">
                <a:solidFill>
                  <a:schemeClr val="tx1"/>
                </a:solidFill>
                <a:effectLst/>
                <a:latin typeface="+mn-lt"/>
                <a:ea typeface="+mn-ea"/>
                <a:cs typeface="+mn-cs"/>
              </a:rPr>
              <a:t>people can encounter violent content in many ways, such as during breaking news coverage, in historical documentation, and in fictional entertainment</a:t>
            </a:r>
            <a:r>
              <a:rPr lang="en-US" sz="1200" kern="120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Viewing </a:t>
            </a:r>
            <a:r>
              <a:rPr lang="en-US" sz="1200" b="1" kern="1200" dirty="0">
                <a:solidFill>
                  <a:schemeClr val="tx1"/>
                </a:solidFill>
                <a:effectLst/>
                <a:latin typeface="+mn-lt"/>
                <a:ea typeface="+mn-ea"/>
                <a:cs typeface="+mn-cs"/>
              </a:rPr>
              <a:t>high volumes of graphic, real-world violence</a:t>
            </a:r>
            <a:r>
              <a:rPr lang="en-US" sz="1200" kern="1200" dirty="0">
                <a:solidFill>
                  <a:schemeClr val="tx1"/>
                </a:solidFill>
                <a:effectLst/>
                <a:latin typeface="+mn-lt"/>
                <a:ea typeface="+mn-ea"/>
                <a:cs typeface="+mn-cs"/>
              </a:rPr>
              <a:t> outside of these contexts is concerning. </a:t>
            </a:r>
          </a:p>
        </p:txBody>
      </p:sp>
      <p:sp>
        <p:nvSpPr>
          <p:cNvPr id="4" name="Slide Number Placeholder 3"/>
          <p:cNvSpPr>
            <a:spLocks noGrp="1"/>
          </p:cNvSpPr>
          <p:nvPr>
            <p:ph type="sldNum" sz="quarter" idx="5"/>
          </p:nvPr>
        </p:nvSpPr>
        <p:spPr/>
        <p:txBody>
          <a:bodyPr/>
          <a:lstStyle/>
          <a:p>
            <a:fld id="{7F90E502-9A09-42B5-BC62-E982E86C03F4}" type="slidenum">
              <a:rPr lang="en-US" smtClean="0"/>
              <a:t>2</a:t>
            </a:fld>
            <a:endParaRPr lang="en-US"/>
          </a:p>
        </p:txBody>
      </p:sp>
    </p:spTree>
    <p:extLst>
      <p:ext uri="{BB962C8B-B14F-4D97-AF65-F5344CB8AC3E}">
        <p14:creationId xmlns:p14="http://schemas.microsoft.com/office/powerpoint/2010/main" val="117678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41F76-EF54-993A-110C-DADBA6E10B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5CBC3-6AF7-D216-BF59-93F1C13B5F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156597-EDC2-D4EC-925A-C2922FE4AD9B}"/>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Extremists seeking to incite violence and recruit people to their cause use gore content as a </a:t>
            </a:r>
            <a:r>
              <a:rPr lang="en-US" sz="1200" b="1" kern="1200" dirty="0">
                <a:solidFill>
                  <a:schemeClr val="tx1"/>
                </a:solidFill>
                <a:effectLst/>
                <a:latin typeface="+mn-lt"/>
                <a:ea typeface="+mn-ea"/>
                <a:cs typeface="+mn-cs"/>
              </a:rPr>
              <a:t>tool</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Gore content primarily serves two functions: (1) </a:t>
            </a:r>
            <a:r>
              <a:rPr lang="en-US" sz="1200" b="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desensitizes young people to extreme violence</a:t>
            </a:r>
            <a:r>
              <a:rPr lang="en-US" sz="1200" kern="1200" dirty="0">
                <a:solidFill>
                  <a:schemeClr val="tx1"/>
                </a:solidFill>
                <a:effectLst/>
                <a:latin typeface="+mn-lt"/>
                <a:ea typeface="+mn-ea"/>
                <a:cs typeface="+mn-cs"/>
              </a:rPr>
              <a:t>, and (2) </a:t>
            </a:r>
            <a:r>
              <a:rPr lang="en-US" sz="1200" b="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filters out those who aren’t willing to tolerate or engage in violence</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Let’s first talk about how extremists use gore content to desensitize new recruits</a:t>
            </a:r>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After initially exposing a young person to gore content, extremists may normalize the content with humor, memes, and celebrations of violence.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Over time, repeated exposure to graphic violent content can make it feel less shocking and more ordinary. Eventually, the idea of engaging in violence isn’t such a big deal anymore. As a result, desensitized people may deepen ties with extremists and, in some cases, engage in physical violence of their own.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Gore content also acts as a social filter</a:t>
            </a:r>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Young people who encounter gore content and find it disturbing will disengage. But others who are willing to tolerate or possibly engage in violence continue watching. These individuals tend to have preexisting risk factors for radicalization, including being male, having low self-control, and having some kind of mental health concern or condition.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Extremists will target these candidates for recruitment with validation, including attention, praise, and offers of community or identity.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At the end of the filtering process, extremists have a sample of people with the right characteristics for recruitment who feel bonded to the extremists through a shared interest in extreme violence. </a:t>
            </a:r>
          </a:p>
        </p:txBody>
      </p:sp>
      <p:sp>
        <p:nvSpPr>
          <p:cNvPr id="4" name="Slide Number Placeholder 3">
            <a:extLst>
              <a:ext uri="{FF2B5EF4-FFF2-40B4-BE49-F238E27FC236}">
                <a16:creationId xmlns:a16="http://schemas.microsoft.com/office/drawing/2014/main" id="{C89CD458-63BD-6EA0-D69F-964AF6F0A2AF}"/>
              </a:ext>
            </a:extLst>
          </p:cNvPr>
          <p:cNvSpPr>
            <a:spLocks noGrp="1"/>
          </p:cNvSpPr>
          <p:nvPr>
            <p:ph type="sldNum" sz="quarter" idx="5"/>
          </p:nvPr>
        </p:nvSpPr>
        <p:spPr/>
        <p:txBody>
          <a:bodyPr/>
          <a:lstStyle/>
          <a:p>
            <a:fld id="{7F90E502-9A09-42B5-BC62-E982E86C03F4}" type="slidenum">
              <a:rPr lang="en-US" smtClean="0"/>
              <a:t>3</a:t>
            </a:fld>
            <a:endParaRPr lang="en-US"/>
          </a:p>
        </p:txBody>
      </p:sp>
    </p:spTree>
    <p:extLst>
      <p:ext uri="{BB962C8B-B14F-4D97-AF65-F5344CB8AC3E}">
        <p14:creationId xmlns:p14="http://schemas.microsoft.com/office/powerpoint/2010/main" val="121775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7B55B-0B27-29EC-C3AD-F722A02F9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F38A7-51E3-DAC0-096A-2B18B28C61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5B6ED-D329-1C30-D924-98302F5938B9}"/>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Young people may encounter gore content on mainstream social media or gaming platforms, such as </a:t>
            </a:r>
            <a:r>
              <a:rPr lang="en-US" sz="1200" b="1" kern="1200" dirty="0">
                <a:solidFill>
                  <a:schemeClr val="tx1"/>
                </a:solidFill>
                <a:effectLst/>
                <a:latin typeface="+mn-lt"/>
                <a:ea typeface="+mn-ea"/>
                <a:cs typeface="+mn-cs"/>
              </a:rPr>
              <a:t>TikTok, Roblox, X (Twitter), Minecraft, and YouTube</a:t>
            </a:r>
            <a:r>
              <a:rPr lang="en-US" sz="1200" kern="1200" dirty="0">
                <a:solidFill>
                  <a:schemeClr val="tx1"/>
                </a:solidFill>
                <a:effectLst/>
                <a:latin typeface="+mn-lt"/>
                <a:ea typeface="+mn-ea"/>
                <a:cs typeface="+mn-cs"/>
              </a:rPr>
              <a:t>. Gore content may not be removed from these sites until a large number of viewers have seen or downloaded it.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They might also find it through unrelated internet searches for music and horror stories or may have gore content sent to them by friends or online acquaintances.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Two other spaces often house gore content: gore websites and extremist online spaces.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Gore websites</a:t>
            </a:r>
            <a:r>
              <a:rPr lang="en-US" sz="1200" kern="1200" dirty="0">
                <a:solidFill>
                  <a:schemeClr val="tx1"/>
                </a:solidFill>
                <a:effectLst/>
                <a:latin typeface="+mn-lt"/>
                <a:ea typeface="+mn-ea"/>
                <a:cs typeface="+mn-cs"/>
              </a:rPr>
              <a:t> host graphic violent content, mostly for the audience’s shock or curiosity. These sites are not explicitly extremist, but they are frequented by extremists who monitor these sites for individuals who show a high tolerance for and interest in gore. They invite these users to private extremist spaces.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Extremist online spaces </a:t>
            </a:r>
            <a:r>
              <a:rPr lang="en-US" sz="1200" kern="1200" dirty="0">
                <a:solidFill>
                  <a:schemeClr val="tx1"/>
                </a:solidFill>
                <a:effectLst/>
                <a:latin typeface="+mn-lt"/>
                <a:ea typeface="+mn-ea"/>
                <a:cs typeface="+mn-cs"/>
              </a:rPr>
              <a:t>are primarily used to recruit, radicalize, and build extremist community. They are hosted on message forums, static websites, and private social media channels or servers on Telegram and Discord. Gore content appears in these spaces alongside ideological slogans, symbols, music, or text that tie the violence into the beliefs of the extremist network. </a:t>
            </a:r>
          </a:p>
          <a:p>
            <a:pPr marL="0" lv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21452366-EC36-9485-6A5D-E53F9B5D5974}"/>
              </a:ext>
            </a:extLst>
          </p:cNvPr>
          <p:cNvSpPr>
            <a:spLocks noGrp="1"/>
          </p:cNvSpPr>
          <p:nvPr>
            <p:ph type="sldNum" sz="quarter" idx="5"/>
          </p:nvPr>
        </p:nvSpPr>
        <p:spPr/>
        <p:txBody>
          <a:bodyPr/>
          <a:lstStyle/>
          <a:p>
            <a:fld id="{7F90E502-9A09-42B5-BC62-E982E86C03F4}" type="slidenum">
              <a:rPr lang="en-US" smtClean="0"/>
              <a:t>4</a:t>
            </a:fld>
            <a:endParaRPr lang="en-US"/>
          </a:p>
        </p:txBody>
      </p:sp>
    </p:spTree>
    <p:extLst>
      <p:ext uri="{BB962C8B-B14F-4D97-AF65-F5344CB8AC3E}">
        <p14:creationId xmlns:p14="http://schemas.microsoft.com/office/powerpoint/2010/main" val="70913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Caregivers and practitioners should be aware of potential warning signs for repeated consumption of gore content, especially among young people.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Children and adolescents </a:t>
            </a:r>
            <a:r>
              <a:rPr lang="en-US" sz="1200" b="1" kern="1200" dirty="0">
                <a:solidFill>
                  <a:schemeClr val="tx1"/>
                </a:solidFill>
                <a:effectLst/>
                <a:latin typeface="+mn-lt"/>
                <a:ea typeface="+mn-ea"/>
                <a:cs typeface="+mn-cs"/>
              </a:rPr>
              <a:t>lack</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fully developed critical thinking skills</a:t>
            </a:r>
            <a:r>
              <a:rPr lang="en-US" sz="1200" kern="1200" dirty="0">
                <a:solidFill>
                  <a:schemeClr val="tx1"/>
                </a:solidFill>
                <a:effectLst/>
                <a:latin typeface="+mn-lt"/>
                <a:ea typeface="+mn-ea"/>
                <a:cs typeface="+mn-cs"/>
              </a:rPr>
              <a:t> and are more at risk for peer pressure and influence. They may not be able to recognize manipulation or coded extremist language or might be more likely to accept claims such as “it’s just a joke.”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Exhibiting one or more of these behavioral indicators is cause for concern, but it does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necessarily mean that a person is an extremist or is engaging in illegal activity. It </a:t>
            </a:r>
            <a:r>
              <a:rPr lang="en-US" sz="1200" i="1" kern="1200" dirty="0">
                <a:solidFill>
                  <a:schemeClr val="tx1"/>
                </a:solidFill>
                <a:effectLst/>
                <a:latin typeface="+mn-lt"/>
                <a:ea typeface="+mn-ea"/>
                <a:cs typeface="+mn-cs"/>
              </a:rPr>
              <a:t>does</a:t>
            </a:r>
            <a:r>
              <a:rPr lang="en-US" sz="1200" kern="1200" dirty="0">
                <a:solidFill>
                  <a:schemeClr val="tx1"/>
                </a:solidFill>
                <a:effectLst/>
                <a:latin typeface="+mn-lt"/>
                <a:ea typeface="+mn-ea"/>
                <a:cs typeface="+mn-cs"/>
              </a:rPr>
              <a:t> suggest a need for supportive intervention to address potential underlying vulnerabilities. </a:t>
            </a:r>
          </a:p>
        </p:txBody>
      </p:sp>
      <p:sp>
        <p:nvSpPr>
          <p:cNvPr id="4" name="Slide Number Placeholder 3"/>
          <p:cNvSpPr>
            <a:spLocks noGrp="1"/>
          </p:cNvSpPr>
          <p:nvPr>
            <p:ph type="sldNum" sz="quarter" idx="5"/>
          </p:nvPr>
        </p:nvSpPr>
        <p:spPr/>
        <p:txBody>
          <a:bodyPr/>
          <a:lstStyle/>
          <a:p>
            <a:fld id="{7F90E502-9A09-42B5-BC62-E982E86C03F4}" type="slidenum">
              <a:rPr lang="en-US" smtClean="0"/>
              <a:t>5</a:t>
            </a:fld>
            <a:endParaRPr lang="en-US"/>
          </a:p>
        </p:txBody>
      </p:sp>
    </p:spTree>
    <p:extLst>
      <p:ext uri="{BB962C8B-B14F-4D97-AF65-F5344CB8AC3E}">
        <p14:creationId xmlns:p14="http://schemas.microsoft.com/office/powerpoint/2010/main" val="96047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0E502-9A09-42B5-BC62-E982E86C03F4}" type="slidenum">
              <a:rPr lang="en-US" smtClean="0"/>
              <a:t>6</a:t>
            </a:fld>
            <a:endParaRPr lang="en-US"/>
          </a:p>
        </p:txBody>
      </p:sp>
    </p:spTree>
    <p:extLst>
      <p:ext uri="{BB962C8B-B14F-4D97-AF65-F5344CB8AC3E}">
        <p14:creationId xmlns:p14="http://schemas.microsoft.com/office/powerpoint/2010/main" val="1968843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93B98DA-6B5E-3D22-DDFC-ACB0F031AD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93" y="-337266"/>
            <a:ext cx="11640336" cy="6248413"/>
          </a:xfrm>
          <a:prstGeom prst="rect">
            <a:avLst/>
          </a:prstGeom>
        </p:spPr>
      </p:pic>
      <p:sp>
        <p:nvSpPr>
          <p:cNvPr id="2" name="Title 1">
            <a:extLst>
              <a:ext uri="{FF2B5EF4-FFF2-40B4-BE49-F238E27FC236}">
                <a16:creationId xmlns:a16="http://schemas.microsoft.com/office/drawing/2014/main" id="{53F33620-52D7-0099-E14D-D6857DC2E58E}"/>
              </a:ext>
            </a:extLst>
          </p:cNvPr>
          <p:cNvSpPr>
            <a:spLocks noGrp="1"/>
          </p:cNvSpPr>
          <p:nvPr>
            <p:ph type="ctrTitle" hasCustomPrompt="1"/>
          </p:nvPr>
        </p:nvSpPr>
        <p:spPr>
          <a:xfrm>
            <a:off x="438150" y="2121166"/>
            <a:ext cx="10229850" cy="1809750"/>
          </a:xfrm>
        </p:spPr>
        <p:txBody>
          <a:bodyPr anchor="b">
            <a:normAutofit/>
          </a:bodyPr>
          <a:lstStyle>
            <a:lvl1pPr algn="l">
              <a:defRPr sz="4800" b="1">
                <a:solidFill>
                  <a:schemeClr val="bg1"/>
                </a:solidFill>
              </a:defRPr>
            </a:lvl1pPr>
          </a:lstStyle>
          <a:p>
            <a:r>
              <a:rPr lang="en-US" dirty="0"/>
              <a:t>Click to Edit This Master Title Slide That Can Be Multiple Lines of Text</a:t>
            </a:r>
          </a:p>
        </p:txBody>
      </p:sp>
      <p:sp>
        <p:nvSpPr>
          <p:cNvPr id="3" name="Subtitle 2">
            <a:extLst>
              <a:ext uri="{FF2B5EF4-FFF2-40B4-BE49-F238E27FC236}">
                <a16:creationId xmlns:a16="http://schemas.microsoft.com/office/drawing/2014/main" id="{D0B96A6E-B837-3FF4-59FF-6EA53308F37D}"/>
              </a:ext>
            </a:extLst>
          </p:cNvPr>
          <p:cNvSpPr>
            <a:spLocks noGrp="1"/>
          </p:cNvSpPr>
          <p:nvPr>
            <p:ph type="subTitle" idx="1" hasCustomPrompt="1"/>
          </p:nvPr>
        </p:nvSpPr>
        <p:spPr>
          <a:xfrm>
            <a:off x="438150" y="4135753"/>
            <a:ext cx="7800974" cy="1335333"/>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Slide Box That Has the Subtitle That Can Be Multiple Lines of Text</a:t>
            </a:r>
          </a:p>
        </p:txBody>
      </p:sp>
      <p:sp>
        <p:nvSpPr>
          <p:cNvPr id="13" name="TextBox 6">
            <a:extLst>
              <a:ext uri="{FF2B5EF4-FFF2-40B4-BE49-F238E27FC236}">
                <a16:creationId xmlns:a16="http://schemas.microsoft.com/office/drawing/2014/main" id="{B6CF1A84-7D11-4A56-F700-C3FDDBE5C71A}"/>
              </a:ext>
            </a:extLst>
          </p:cNvPr>
          <p:cNvSpPr txBox="1"/>
          <p:nvPr/>
        </p:nvSpPr>
        <p:spPr>
          <a:xfrm>
            <a:off x="-1073150" y="5930197"/>
            <a:ext cx="1397000" cy="732590"/>
          </a:xfrm>
          <a:prstGeom prst="rect">
            <a:avLst/>
          </a:prstGeom>
        </p:spPr>
        <p:txBody>
          <a:bodyPr lIns="50800" tIns="50800" rIns="50800" bIns="50800" rtlCol="0" anchor="ctr"/>
          <a:lstStyle/>
          <a:p>
            <a:pPr algn="ctr">
              <a:lnSpc>
                <a:spcPts val="2659"/>
              </a:lnSpc>
            </a:pPr>
            <a:endParaRPr/>
          </a:p>
        </p:txBody>
      </p:sp>
      <p:sp>
        <p:nvSpPr>
          <p:cNvPr id="17" name="Rectangle 16">
            <a:extLst>
              <a:ext uri="{FF2B5EF4-FFF2-40B4-BE49-F238E27FC236}">
                <a16:creationId xmlns:a16="http://schemas.microsoft.com/office/drawing/2014/main" id="{2AAA39D5-7857-74EB-25AC-4C01536BBF08}"/>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A43AD3-9C8D-E433-9F76-73413E2E98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924693"/>
            <a:ext cx="5204447" cy="805802"/>
          </a:xfrm>
          <a:prstGeom prst="rect">
            <a:avLst/>
          </a:prstGeom>
        </p:spPr>
      </p:pic>
    </p:spTree>
    <p:extLst>
      <p:ext uri="{BB962C8B-B14F-4D97-AF65-F5344CB8AC3E}">
        <p14:creationId xmlns:p14="http://schemas.microsoft.com/office/powerpoint/2010/main" val="177819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8734425"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ackground pattern&#10;&#10;AI-generated content may be incorrect.">
            <a:extLst>
              <a:ext uri="{FF2B5EF4-FFF2-40B4-BE49-F238E27FC236}">
                <a16:creationId xmlns:a16="http://schemas.microsoft.com/office/drawing/2014/main" id="{1A717364-E063-8AFE-F92D-DA3EA5505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260634" y="0"/>
            <a:ext cx="2931365" cy="2009775"/>
          </a:xfrm>
          <a:prstGeom prst="rect">
            <a:avLst/>
          </a:prstGeom>
        </p:spPr>
      </p:pic>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238515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8734425"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ackground pattern&#10;&#10;AI-generated content may be incorrect.">
            <a:extLst>
              <a:ext uri="{FF2B5EF4-FFF2-40B4-BE49-F238E27FC236}">
                <a16:creationId xmlns:a16="http://schemas.microsoft.com/office/drawing/2014/main" id="{1A717364-E063-8AFE-F92D-DA3EA5505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260634" y="0"/>
            <a:ext cx="2931365" cy="2009775"/>
          </a:xfrm>
          <a:prstGeom prst="rect">
            <a:avLst/>
          </a:prstGeom>
        </p:spPr>
      </p:pic>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7884919" y="6143671"/>
            <a:ext cx="4307081" cy="467937"/>
          </a:xfrm>
          <a:prstGeom prst="rect">
            <a:avLst/>
          </a:prstGeom>
        </p:spPr>
      </p:pic>
    </p:spTree>
    <p:extLst>
      <p:ext uri="{BB962C8B-B14F-4D97-AF65-F5344CB8AC3E}">
        <p14:creationId xmlns:p14="http://schemas.microsoft.com/office/powerpoint/2010/main" val="304406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53800"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2">
            <a:extLst>
              <a:ext uri="{28A0092B-C50C-407E-A947-70E740481C1C}">
                <a14:useLocalDpi xmlns:a14="http://schemas.microsoft.com/office/drawing/2010/main" val="0"/>
              </a:ext>
            </a:extLst>
          </a:blip>
          <a:srcRect t="10710" b="19119"/>
          <a:stretch/>
        </p:blipFill>
        <p:spPr>
          <a:xfrm>
            <a:off x="7884919" y="6143671"/>
            <a:ext cx="4307081" cy="467937"/>
          </a:xfrm>
          <a:prstGeom prst="rect">
            <a:avLst/>
          </a:prstGeom>
        </p:spPr>
      </p:pic>
    </p:spTree>
    <p:extLst>
      <p:ext uri="{BB962C8B-B14F-4D97-AF65-F5344CB8AC3E}">
        <p14:creationId xmlns:p14="http://schemas.microsoft.com/office/powerpoint/2010/main" val="18045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53800"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2082B3-E63D-13BE-E102-9A024C4F65ED}"/>
              </a:ext>
            </a:extLst>
          </p:cNvPr>
          <p:cNvPicPr>
            <a:picLocks noChangeAspect="1"/>
          </p:cNvPicPr>
          <p:nvPr userDrawn="1"/>
        </p:nvPicPr>
        <p:blipFill>
          <a:blip r:embed="rId2">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262462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53800"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0" y="2009775"/>
            <a:ext cx="11353800" cy="4015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209B06-59EE-4CFB-8275-626BF52C8B80}"/>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73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CED1-77F1-3E21-5B48-10A252731D88}"/>
              </a:ext>
            </a:extLst>
          </p:cNvPr>
          <p:cNvSpPr>
            <a:spLocks noGrp="1"/>
          </p:cNvSpPr>
          <p:nvPr>
            <p:ph type="title" hasCustomPrompt="1"/>
          </p:nvPr>
        </p:nvSpPr>
        <p:spPr>
          <a:xfrm>
            <a:off x="361949" y="365125"/>
            <a:ext cx="11311606" cy="1325563"/>
          </a:xfrm>
        </p:spPr>
        <p:txBody>
          <a:bodyPr/>
          <a:lstStyle>
            <a:lvl1pPr>
              <a:defRPr b="1">
                <a:solidFill>
                  <a:schemeClr val="accent1"/>
                </a:solidFill>
              </a:defRPr>
            </a:lvl1pPr>
          </a:lstStyle>
          <a:p>
            <a:r>
              <a:rPr lang="en-US" dirty="0"/>
              <a:t>Click to edit Master title style Can Be Multiple Lines of Text</a:t>
            </a:r>
          </a:p>
        </p:txBody>
      </p:sp>
      <p:sp>
        <p:nvSpPr>
          <p:cNvPr id="3" name="Content Placeholder 2">
            <a:extLst>
              <a:ext uri="{FF2B5EF4-FFF2-40B4-BE49-F238E27FC236}">
                <a16:creationId xmlns:a16="http://schemas.microsoft.com/office/drawing/2014/main" id="{3BDC32F9-8BAF-386C-6A43-055966000BF2}"/>
              </a:ext>
            </a:extLst>
          </p:cNvPr>
          <p:cNvSpPr>
            <a:spLocks noGrp="1"/>
          </p:cNvSpPr>
          <p:nvPr>
            <p:ph idx="1"/>
          </p:nvPr>
        </p:nvSpPr>
        <p:spPr>
          <a:xfrm>
            <a:off x="361951" y="2009774"/>
            <a:ext cx="6372136" cy="40662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Background pattern&#10;&#10;AI-generated content may be incorrect.">
            <a:extLst>
              <a:ext uri="{FF2B5EF4-FFF2-40B4-BE49-F238E27FC236}">
                <a16:creationId xmlns:a16="http://schemas.microsoft.com/office/drawing/2014/main" id="{30546110-0BDE-9B12-17A5-73D39356DD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38625" y="1967797"/>
            <a:ext cx="5144052" cy="4173866"/>
          </a:xfrm>
          <a:prstGeom prst="rect">
            <a:avLst/>
          </a:prstGeom>
        </p:spPr>
      </p:pic>
      <p:sp>
        <p:nvSpPr>
          <p:cNvPr id="6" name="Rectangle 5">
            <a:extLst>
              <a:ext uri="{FF2B5EF4-FFF2-40B4-BE49-F238E27FC236}">
                <a16:creationId xmlns:a16="http://schemas.microsoft.com/office/drawing/2014/main" id="{528225FF-6A0F-A51B-602E-87548EA87369}"/>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9DA82C-E9CF-D0E3-23ED-97B533E974C7}"/>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1730940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F1F5-B521-FFDD-9F31-BF3F9DACDFF7}"/>
              </a:ext>
            </a:extLst>
          </p:cNvPr>
          <p:cNvSpPr>
            <a:spLocks noGrp="1"/>
          </p:cNvSpPr>
          <p:nvPr>
            <p:ph type="title" hasCustomPrompt="1"/>
          </p:nvPr>
        </p:nvSpPr>
        <p:spPr>
          <a:xfrm>
            <a:off x="374650" y="1257849"/>
            <a:ext cx="7521575" cy="2302059"/>
          </a:xfrm>
        </p:spPr>
        <p:txBody>
          <a:bodyPr anchor="b">
            <a:normAutofit/>
          </a:bodyPr>
          <a:lstStyle>
            <a:lvl1pPr>
              <a:defRPr sz="4800" b="1">
                <a:solidFill>
                  <a:schemeClr val="accent1"/>
                </a:solidFill>
              </a:defRPr>
            </a:lvl1pPr>
          </a:lstStyle>
          <a:p>
            <a:r>
              <a:rPr lang="en-US" dirty="0"/>
              <a:t>Click to edit Master Section Title</a:t>
            </a:r>
          </a:p>
        </p:txBody>
      </p:sp>
      <p:sp>
        <p:nvSpPr>
          <p:cNvPr id="3" name="Text Placeholder 2">
            <a:extLst>
              <a:ext uri="{FF2B5EF4-FFF2-40B4-BE49-F238E27FC236}">
                <a16:creationId xmlns:a16="http://schemas.microsoft.com/office/drawing/2014/main" id="{3378A7DB-B4D8-B09B-CE09-E52776CBC0EC}"/>
              </a:ext>
            </a:extLst>
          </p:cNvPr>
          <p:cNvSpPr>
            <a:spLocks noGrp="1"/>
          </p:cNvSpPr>
          <p:nvPr>
            <p:ph type="body" idx="1"/>
          </p:nvPr>
        </p:nvSpPr>
        <p:spPr>
          <a:xfrm>
            <a:off x="374650" y="3989237"/>
            <a:ext cx="7521575" cy="1381125"/>
          </a:xfrm>
        </p:spPr>
        <p:txBody>
          <a:bodyPr>
            <a:normAutofit/>
          </a:bodyPr>
          <a:lstStyle>
            <a:lvl1pPr marL="0" indent="0">
              <a:buNone/>
              <a:defRPr sz="2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7" name="Picture 6" descr="Background pattern&#10;&#10;AI-generated content may be incorrect.">
            <a:extLst>
              <a:ext uri="{FF2B5EF4-FFF2-40B4-BE49-F238E27FC236}">
                <a16:creationId xmlns:a16="http://schemas.microsoft.com/office/drawing/2014/main" id="{D5D62453-B2EA-C59B-3211-78AE8D164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7200900" y="-1"/>
            <a:ext cx="4991099" cy="3421951"/>
          </a:xfrm>
          <a:prstGeom prst="rect">
            <a:avLst/>
          </a:prstGeom>
        </p:spPr>
      </p:pic>
      <p:sp>
        <p:nvSpPr>
          <p:cNvPr id="10" name="Rectangle 9">
            <a:extLst>
              <a:ext uri="{FF2B5EF4-FFF2-40B4-BE49-F238E27FC236}">
                <a16:creationId xmlns:a16="http://schemas.microsoft.com/office/drawing/2014/main" id="{D6436612-809B-AA0D-01C9-C50994D17DB7}"/>
              </a:ext>
            </a:extLst>
          </p:cNvPr>
          <p:cNvSpPr/>
          <p:nvPr userDrawn="1"/>
        </p:nvSpPr>
        <p:spPr>
          <a:xfrm>
            <a:off x="0" y="6730495"/>
            <a:ext cx="12192000" cy="1275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28720A-55F6-8047-4A2B-E5D9C238DE76}"/>
              </a:ext>
            </a:extLst>
          </p:cNvPr>
          <p:cNvSpPr/>
          <p:nvPr userDrawn="1"/>
        </p:nvSpPr>
        <p:spPr>
          <a:xfrm>
            <a:off x="-1" y="3751713"/>
            <a:ext cx="7991476"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FBBE3DD-733F-48E3-C4A6-A753ADF28A27}"/>
              </a:ext>
            </a:extLst>
          </p:cNvPr>
          <p:cNvPicPr>
            <a:picLocks noChangeAspect="1"/>
          </p:cNvPicPr>
          <p:nvPr userDrawn="1"/>
        </p:nvPicPr>
        <p:blipFill>
          <a:blip r:embed="rId3">
            <a:extLst>
              <a:ext uri="{28A0092B-C50C-407E-A947-70E740481C1C}">
                <a14:useLocalDpi xmlns:a14="http://schemas.microsoft.com/office/drawing/2010/main" val="0"/>
              </a:ext>
            </a:extLst>
          </a:blip>
          <a:srcRect t="10710" b="19119"/>
          <a:stretch/>
        </p:blipFill>
        <p:spPr>
          <a:xfrm>
            <a:off x="179461" y="6135053"/>
            <a:ext cx="4307081" cy="467937"/>
          </a:xfrm>
          <a:prstGeom prst="rect">
            <a:avLst/>
          </a:prstGeom>
        </p:spPr>
      </p:pic>
    </p:spTree>
    <p:extLst>
      <p:ext uri="{BB962C8B-B14F-4D97-AF65-F5344CB8AC3E}">
        <p14:creationId xmlns:p14="http://schemas.microsoft.com/office/powerpoint/2010/main" val="246432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356CEC-6F46-D07A-95E3-3248A4A4A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399631-0B71-9757-CAB8-E10937412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7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3" r:id="rId5"/>
    <p:sldLayoutId id="2147483656" r:id="rId6"/>
    <p:sldLayoutId id="2147483652" r:id="rId7"/>
    <p:sldLayoutId id="214748365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vert@cn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7.sv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svg"/><Relationship Id="rId2" Type="http://schemas.openxmlformats.org/officeDocument/2006/relationships/notesSlide" Target="../notesSlides/notesSlide3.xml"/><Relationship Id="rId16" Type="http://schemas.openxmlformats.org/officeDocument/2006/relationships/image" Target="../media/image21.sv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sv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hyperlink" Target="https://dvertbrief.libsyn.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cna.org/quick-looks/2026/04/Explainer-True-Crime-Community.pdf" TargetMode="External"/><Relationship Id="rId5" Type="http://schemas.openxmlformats.org/officeDocument/2006/relationships/hyperlink" Target="https://www.cna.org/quick-looks/2026/04/764-and-the-Com-Misconceptions-and-Guidance.pdf" TargetMode="External"/><Relationship Id="rId4" Type="http://schemas.openxmlformats.org/officeDocument/2006/relationships/hyperlink" Target="Draft%20NAhttps:/www.cna.org/quick-looks/2026/04/Explainer-Gore-Content-and-Violent-Extremism.pdfSRO%20slid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956E-61B2-D0B9-63B2-63F0B6EC7EAC}"/>
              </a:ext>
            </a:extLst>
          </p:cNvPr>
          <p:cNvSpPr>
            <a:spLocks noGrp="1"/>
          </p:cNvSpPr>
          <p:nvPr>
            <p:ph type="title"/>
          </p:nvPr>
        </p:nvSpPr>
        <p:spPr/>
        <p:txBody>
          <a:bodyPr/>
          <a:lstStyle/>
          <a:p>
            <a:r>
              <a:rPr lang="en-US" dirty="0"/>
              <a:t>How to use these slides</a:t>
            </a:r>
          </a:p>
        </p:txBody>
      </p:sp>
      <p:sp>
        <p:nvSpPr>
          <p:cNvPr id="3" name="Content Placeholder 2">
            <a:extLst>
              <a:ext uri="{FF2B5EF4-FFF2-40B4-BE49-F238E27FC236}">
                <a16:creationId xmlns:a16="http://schemas.microsoft.com/office/drawing/2014/main" id="{7C3AC776-6AFA-B391-742C-68B41D210EAD}"/>
              </a:ext>
            </a:extLst>
          </p:cNvPr>
          <p:cNvSpPr>
            <a:spLocks noGrp="1"/>
          </p:cNvSpPr>
          <p:nvPr>
            <p:ph idx="1"/>
          </p:nvPr>
        </p:nvSpPr>
        <p:spPr/>
        <p:txBody>
          <a:bodyPr>
            <a:normAutofit lnSpcReduction="10000"/>
          </a:bodyPr>
          <a:lstStyle/>
          <a:p>
            <a:pPr>
              <a:lnSpc>
                <a:spcPct val="120000"/>
              </a:lnSpc>
            </a:pPr>
            <a:r>
              <a:rPr lang="en-US" sz="1800" dirty="0"/>
              <a:t>These slides are a product of the DVERT Center, a national center of excellence that translates cutting-edge research into actionable guidance for those at the front lines of preventing targeted violence and violent extremism. </a:t>
            </a:r>
          </a:p>
          <a:p>
            <a:pPr>
              <a:lnSpc>
                <a:spcPct val="120000"/>
              </a:lnSpc>
            </a:pPr>
            <a:r>
              <a:rPr lang="en-US" sz="1800" dirty="0"/>
              <a:t>These slides contain both </a:t>
            </a:r>
            <a:r>
              <a:rPr lang="en-US" sz="1800" b="1" dirty="0"/>
              <a:t>presentation materials</a:t>
            </a:r>
            <a:r>
              <a:rPr lang="en-US" sz="1800" dirty="0"/>
              <a:t> (the slides themselves) and</a:t>
            </a:r>
            <a:r>
              <a:rPr lang="en-US" sz="1800" b="1" dirty="0"/>
              <a:t> information for the speaker </a:t>
            </a:r>
            <a:r>
              <a:rPr lang="en-US" sz="1800" dirty="0"/>
              <a:t>(in the notes). </a:t>
            </a:r>
          </a:p>
          <a:p>
            <a:pPr>
              <a:lnSpc>
                <a:spcPct val="120000"/>
              </a:lnSpc>
            </a:pPr>
            <a:r>
              <a:rPr lang="en-US" sz="1800" dirty="0"/>
              <a:t>Anyone may use these materials for training and educational purposes under the following conditions: </a:t>
            </a:r>
          </a:p>
          <a:p>
            <a:pPr lvl="1">
              <a:lnSpc>
                <a:spcPct val="120000"/>
              </a:lnSpc>
            </a:pPr>
            <a:r>
              <a:rPr lang="en-US" sz="1600" b="1" dirty="0"/>
              <a:t>No alteration:</a:t>
            </a:r>
            <a:r>
              <a:rPr lang="en-US" sz="1600" dirty="0"/>
              <a:t> Do not modify, edit, adapt, or otherwise change the content of these slides. </a:t>
            </a:r>
          </a:p>
          <a:p>
            <a:pPr lvl="1">
              <a:lnSpc>
                <a:spcPct val="120000"/>
              </a:lnSpc>
            </a:pPr>
            <a:r>
              <a:rPr lang="en-US" sz="1600" b="1" dirty="0"/>
              <a:t>Attribution:</a:t>
            </a:r>
            <a:r>
              <a:rPr lang="en-US" sz="1600" dirty="0"/>
              <a:t> Do not remove or obscure the DVERT Center name or logo (or any other identifying marks). </a:t>
            </a:r>
          </a:p>
          <a:p>
            <a:pPr lvl="1">
              <a:lnSpc>
                <a:spcPct val="120000"/>
              </a:lnSpc>
            </a:pPr>
            <a:r>
              <a:rPr lang="en-US" sz="1600" b="1" dirty="0"/>
              <a:t>No public posting:</a:t>
            </a:r>
            <a:r>
              <a:rPr lang="en-US" sz="1600" dirty="0"/>
              <a:t> Do not post, upload, or share these slides on public forums (websites, social media, etc.). </a:t>
            </a:r>
          </a:p>
          <a:p>
            <a:pPr marL="457200" lvl="1" indent="0">
              <a:lnSpc>
                <a:spcPct val="120000"/>
              </a:lnSpc>
              <a:buNone/>
            </a:pPr>
            <a:endParaRPr lang="en-US" sz="1600" dirty="0"/>
          </a:p>
          <a:p>
            <a:pPr>
              <a:lnSpc>
                <a:spcPct val="120000"/>
              </a:lnSpc>
            </a:pPr>
            <a:r>
              <a:rPr lang="en-US" sz="1800" dirty="0"/>
              <a:t>If you have questions, notice an error, or have feedback, please contact us at </a:t>
            </a:r>
            <a:r>
              <a:rPr lang="en-US" sz="1800" dirty="0">
                <a:hlinkClick r:id="rId2"/>
              </a:rPr>
              <a:t>dvert@cna.org</a:t>
            </a:r>
            <a:r>
              <a:rPr lang="en-US" sz="1800" dirty="0"/>
              <a:t>. </a:t>
            </a:r>
            <a:endParaRPr lang="en-US" sz="1800" b="1" dirty="0"/>
          </a:p>
        </p:txBody>
      </p:sp>
      <p:sp>
        <p:nvSpPr>
          <p:cNvPr id="4" name="TextBox 3">
            <a:extLst>
              <a:ext uri="{FF2B5EF4-FFF2-40B4-BE49-F238E27FC236}">
                <a16:creationId xmlns:a16="http://schemas.microsoft.com/office/drawing/2014/main" id="{EFE98138-EC03-E8DC-2C88-E930B1FA5275}"/>
              </a:ext>
            </a:extLst>
          </p:cNvPr>
          <p:cNvSpPr txBox="1"/>
          <p:nvPr/>
        </p:nvSpPr>
        <p:spPr>
          <a:xfrm>
            <a:off x="4607170" y="6011313"/>
            <a:ext cx="7504317" cy="665118"/>
          </a:xfrm>
          <a:prstGeom prst="rect">
            <a:avLst/>
          </a:prstGeom>
          <a:noFill/>
        </p:spPr>
        <p:txBody>
          <a:bodyPr wrap="square" rtlCol="0">
            <a:spAutoFit/>
          </a:bodyPr>
          <a:lstStyle/>
          <a:p>
            <a:pPr marL="0" marR="0" algn="just">
              <a:lnSpc>
                <a:spcPct val="115000"/>
              </a:lnSpc>
              <a:spcBef>
                <a:spcPts val="0"/>
              </a:spcBef>
              <a:spcAft>
                <a:spcPts val="800"/>
              </a:spcAft>
            </a:pPr>
            <a:r>
              <a:rPr lang="en-US" sz="1100" kern="100" dirty="0">
                <a:effectLst/>
                <a:ea typeface="Aptos" panose="020B0004020202020204" pitchFamily="34" charset="0"/>
                <a:cs typeface="Times New Roman" panose="02020603050405020304" pitchFamily="18" charset="0"/>
              </a:rPr>
              <a:t>The DVERT Center is supported by the National Institute of Justice, Office of Justice Programs, US Department of Justice under Award No. 15PNIJ-24-GK-00750-DOMR. The opinions, findings, and conclusions or recommendations expressed in this document are those of the authors and do not necessarily reflect those of the Department of Justice. </a:t>
            </a:r>
            <a:endParaRPr lang="en-US" dirty="0"/>
          </a:p>
        </p:txBody>
      </p:sp>
    </p:spTree>
    <p:extLst>
      <p:ext uri="{BB962C8B-B14F-4D97-AF65-F5344CB8AC3E}">
        <p14:creationId xmlns:p14="http://schemas.microsoft.com/office/powerpoint/2010/main" val="218058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7996-7145-96A5-A733-F9D1A64DF627}"/>
              </a:ext>
            </a:extLst>
          </p:cNvPr>
          <p:cNvSpPr>
            <a:spLocks noGrp="1"/>
          </p:cNvSpPr>
          <p:nvPr>
            <p:ph type="title"/>
          </p:nvPr>
        </p:nvSpPr>
        <p:spPr/>
        <p:txBody>
          <a:bodyPr/>
          <a:lstStyle/>
          <a:p>
            <a:r>
              <a:rPr lang="en-US" dirty="0"/>
              <a:t>Gore content</a:t>
            </a:r>
          </a:p>
        </p:txBody>
      </p:sp>
      <p:sp>
        <p:nvSpPr>
          <p:cNvPr id="3" name="Content Placeholder 2">
            <a:extLst>
              <a:ext uri="{FF2B5EF4-FFF2-40B4-BE49-F238E27FC236}">
                <a16:creationId xmlns:a16="http://schemas.microsoft.com/office/drawing/2014/main" id="{B43FCBCE-2A70-8E21-AD81-0CDC3A16C9FB}"/>
              </a:ext>
            </a:extLst>
          </p:cNvPr>
          <p:cNvSpPr>
            <a:spLocks noGrp="1"/>
          </p:cNvSpPr>
          <p:nvPr>
            <p:ph idx="1"/>
          </p:nvPr>
        </p:nvSpPr>
        <p:spPr/>
        <p:txBody>
          <a:bodyPr>
            <a:normAutofit lnSpcReduction="10000"/>
          </a:bodyPr>
          <a:lstStyle/>
          <a:p>
            <a:r>
              <a:rPr lang="en-US" dirty="0"/>
              <a:t>Graphic, disturbing, or violent images or videos showing serious injury, death, or other bodily harm</a:t>
            </a:r>
          </a:p>
          <a:p>
            <a:r>
              <a:rPr lang="en-US" dirty="0"/>
              <a:t>Gore content can take many forms: </a:t>
            </a:r>
          </a:p>
          <a:p>
            <a:endParaRPr lang="en-US" dirty="0"/>
          </a:p>
          <a:p>
            <a:endParaRPr lang="en-US" dirty="0"/>
          </a:p>
          <a:p>
            <a:endParaRPr lang="en-US" dirty="0"/>
          </a:p>
          <a:p>
            <a:r>
              <a:rPr lang="en-US" dirty="0"/>
              <a:t>Consumption of gore content becomes concerning </a:t>
            </a:r>
            <a:r>
              <a:rPr lang="en-US" b="1" dirty="0"/>
              <a:t>when done repeatedly</a:t>
            </a:r>
            <a:r>
              <a:rPr lang="en-US" dirty="0"/>
              <a:t> outside the context of news, fictional entertainment, or historical documentation. </a:t>
            </a:r>
          </a:p>
          <a:p>
            <a:pPr lvl="1"/>
            <a:endParaRPr lang="en-US" dirty="0"/>
          </a:p>
          <a:p>
            <a:endParaRPr lang="en-US" dirty="0"/>
          </a:p>
        </p:txBody>
      </p:sp>
      <p:grpSp>
        <p:nvGrpSpPr>
          <p:cNvPr id="21" name="Group 20">
            <a:extLst>
              <a:ext uri="{FF2B5EF4-FFF2-40B4-BE49-F238E27FC236}">
                <a16:creationId xmlns:a16="http://schemas.microsoft.com/office/drawing/2014/main" id="{116CAAE4-D4DD-7D2D-3050-0317EECDD642}"/>
              </a:ext>
            </a:extLst>
          </p:cNvPr>
          <p:cNvGrpSpPr/>
          <p:nvPr/>
        </p:nvGrpSpPr>
        <p:grpSpPr>
          <a:xfrm>
            <a:off x="607724" y="3473533"/>
            <a:ext cx="10862251" cy="951044"/>
            <a:chOff x="1828524" y="3590307"/>
            <a:chExt cx="11470119" cy="1006408"/>
          </a:xfrm>
        </p:grpSpPr>
        <p:grpSp>
          <p:nvGrpSpPr>
            <p:cNvPr id="13" name="Group 12">
              <a:extLst>
                <a:ext uri="{FF2B5EF4-FFF2-40B4-BE49-F238E27FC236}">
                  <a16:creationId xmlns:a16="http://schemas.microsoft.com/office/drawing/2014/main" id="{D84DE01F-BCDC-0481-7C18-98218AB3C6CA}"/>
                </a:ext>
              </a:extLst>
            </p:cNvPr>
            <p:cNvGrpSpPr/>
            <p:nvPr/>
          </p:nvGrpSpPr>
          <p:grpSpPr>
            <a:xfrm>
              <a:off x="1828524" y="3590307"/>
              <a:ext cx="6808849" cy="1006408"/>
              <a:chOff x="1671588" y="3186281"/>
              <a:chExt cx="8420652" cy="1218095"/>
            </a:xfrm>
          </p:grpSpPr>
          <p:sp>
            <p:nvSpPr>
              <p:cNvPr id="14" name="Freeform 3">
                <a:extLst>
                  <a:ext uri="{FF2B5EF4-FFF2-40B4-BE49-F238E27FC236}">
                    <a16:creationId xmlns:a16="http://schemas.microsoft.com/office/drawing/2014/main" id="{283DF105-B453-08DC-A5F1-AE5CAED0280B}"/>
                  </a:ext>
                </a:extLst>
              </p:cNvPr>
              <p:cNvSpPr/>
              <p:nvPr/>
            </p:nvSpPr>
            <p:spPr>
              <a:xfrm>
                <a:off x="1671588" y="3186281"/>
                <a:ext cx="2653748" cy="1218095"/>
              </a:xfrm>
              <a:custGeom>
                <a:avLst/>
                <a:gdLst/>
                <a:ahLst/>
                <a:cxnLst/>
                <a:rect l="l" t="t" r="r" b="b"/>
                <a:pathLst>
                  <a:path w="1048394" h="481223">
                    <a:moveTo>
                      <a:pt x="99190" y="0"/>
                    </a:moveTo>
                    <a:lnTo>
                      <a:pt x="949204" y="0"/>
                    </a:lnTo>
                    <a:cubicBezTo>
                      <a:pt x="1003985" y="0"/>
                      <a:pt x="1048394" y="44409"/>
                      <a:pt x="1048394" y="99190"/>
                    </a:cubicBezTo>
                    <a:lnTo>
                      <a:pt x="1048394" y="382033"/>
                    </a:lnTo>
                    <a:cubicBezTo>
                      <a:pt x="1048394" y="408340"/>
                      <a:pt x="1037944" y="433569"/>
                      <a:pt x="1019342" y="452171"/>
                    </a:cubicBezTo>
                    <a:cubicBezTo>
                      <a:pt x="1000740" y="470773"/>
                      <a:pt x="975511" y="481223"/>
                      <a:pt x="949204" y="481223"/>
                    </a:cubicBezTo>
                    <a:lnTo>
                      <a:pt x="99190" y="481223"/>
                    </a:lnTo>
                    <a:cubicBezTo>
                      <a:pt x="72883" y="481223"/>
                      <a:pt x="47654" y="470773"/>
                      <a:pt x="29052" y="452171"/>
                    </a:cubicBezTo>
                    <a:cubicBezTo>
                      <a:pt x="10450" y="433569"/>
                      <a:pt x="0" y="408340"/>
                      <a:pt x="0" y="382033"/>
                    </a:cubicBezTo>
                    <a:lnTo>
                      <a:pt x="0" y="99190"/>
                    </a:lnTo>
                    <a:cubicBezTo>
                      <a:pt x="0" y="72883"/>
                      <a:pt x="10450" y="47654"/>
                      <a:pt x="29052" y="29052"/>
                    </a:cubicBezTo>
                    <a:cubicBezTo>
                      <a:pt x="47654" y="10450"/>
                      <a:pt x="72883" y="0"/>
                      <a:pt x="99190" y="0"/>
                    </a:cubicBezTo>
                    <a:close/>
                  </a:path>
                </a:pathLst>
              </a:custGeom>
              <a:solidFill>
                <a:srgbClr val="002855"/>
              </a:solidFill>
              <a:ln w="66675" cap="rnd">
                <a:gradFill>
                  <a:gsLst>
                    <a:gs pos="0">
                      <a:srgbClr val="96D9F2">
                        <a:alpha val="100000"/>
                      </a:srgbClr>
                    </a:gs>
                    <a:gs pos="50000">
                      <a:srgbClr val="005EB8">
                        <a:alpha val="100000"/>
                      </a:srgbClr>
                    </a:gs>
                    <a:gs pos="100000">
                      <a:srgbClr val="00A3E0">
                        <a:alpha val="100000"/>
                      </a:srgbClr>
                    </a:gs>
                  </a:gsLst>
                  <a:lin ang="0"/>
                </a:gradFill>
                <a:prstDash val="solid"/>
                <a:round/>
              </a:ln>
            </p:spPr>
            <p:txBody>
              <a:bodyPr anchor="ctr"/>
              <a:lstStyle/>
              <a:p>
                <a:pPr algn="ctr"/>
                <a:r>
                  <a:rPr lang="en-US" sz="1400" dirty="0">
                    <a:solidFill>
                      <a:schemeClr val="bg1"/>
                    </a:solidFill>
                  </a:rPr>
                  <a:t>Videos or livestreams of mass casualty events</a:t>
                </a:r>
              </a:p>
            </p:txBody>
          </p:sp>
          <p:sp>
            <p:nvSpPr>
              <p:cNvPr id="15" name="Freeform 6">
                <a:extLst>
                  <a:ext uri="{FF2B5EF4-FFF2-40B4-BE49-F238E27FC236}">
                    <a16:creationId xmlns:a16="http://schemas.microsoft.com/office/drawing/2014/main" id="{2C1B85B3-F5C5-199A-D668-C20B7AA8AD99}"/>
                  </a:ext>
                </a:extLst>
              </p:cNvPr>
              <p:cNvSpPr/>
              <p:nvPr/>
            </p:nvSpPr>
            <p:spPr>
              <a:xfrm>
                <a:off x="4556145" y="3186281"/>
                <a:ext cx="2653748" cy="1218095"/>
              </a:xfrm>
              <a:custGeom>
                <a:avLst/>
                <a:gdLst/>
                <a:ahLst/>
                <a:cxnLst/>
                <a:rect l="l" t="t" r="r" b="b"/>
                <a:pathLst>
                  <a:path w="1048394" h="481223">
                    <a:moveTo>
                      <a:pt x="99190" y="0"/>
                    </a:moveTo>
                    <a:lnTo>
                      <a:pt x="949204" y="0"/>
                    </a:lnTo>
                    <a:cubicBezTo>
                      <a:pt x="1003985" y="0"/>
                      <a:pt x="1048394" y="44409"/>
                      <a:pt x="1048394" y="99190"/>
                    </a:cubicBezTo>
                    <a:lnTo>
                      <a:pt x="1048394" y="382033"/>
                    </a:lnTo>
                    <a:cubicBezTo>
                      <a:pt x="1048394" y="408340"/>
                      <a:pt x="1037944" y="433569"/>
                      <a:pt x="1019342" y="452171"/>
                    </a:cubicBezTo>
                    <a:cubicBezTo>
                      <a:pt x="1000740" y="470773"/>
                      <a:pt x="975511" y="481223"/>
                      <a:pt x="949204" y="481223"/>
                    </a:cubicBezTo>
                    <a:lnTo>
                      <a:pt x="99190" y="481223"/>
                    </a:lnTo>
                    <a:cubicBezTo>
                      <a:pt x="72883" y="481223"/>
                      <a:pt x="47654" y="470773"/>
                      <a:pt x="29052" y="452171"/>
                    </a:cubicBezTo>
                    <a:cubicBezTo>
                      <a:pt x="10450" y="433569"/>
                      <a:pt x="0" y="408340"/>
                      <a:pt x="0" y="382033"/>
                    </a:cubicBezTo>
                    <a:lnTo>
                      <a:pt x="0" y="99190"/>
                    </a:lnTo>
                    <a:cubicBezTo>
                      <a:pt x="0" y="72883"/>
                      <a:pt x="10450" y="47654"/>
                      <a:pt x="29052" y="29052"/>
                    </a:cubicBezTo>
                    <a:cubicBezTo>
                      <a:pt x="47654" y="10450"/>
                      <a:pt x="72883" y="0"/>
                      <a:pt x="99190" y="0"/>
                    </a:cubicBezTo>
                    <a:close/>
                  </a:path>
                </a:pathLst>
              </a:custGeom>
              <a:solidFill>
                <a:srgbClr val="002855"/>
              </a:solidFill>
              <a:ln w="66675" cap="rnd">
                <a:gradFill>
                  <a:gsLst>
                    <a:gs pos="0">
                      <a:srgbClr val="96D9F2">
                        <a:alpha val="100000"/>
                      </a:srgbClr>
                    </a:gs>
                    <a:gs pos="50000">
                      <a:srgbClr val="005EB8">
                        <a:alpha val="100000"/>
                      </a:srgbClr>
                    </a:gs>
                    <a:gs pos="100000">
                      <a:srgbClr val="00A3E0">
                        <a:alpha val="100000"/>
                      </a:srgbClr>
                    </a:gs>
                  </a:gsLst>
                  <a:lin ang="0"/>
                </a:gradFill>
                <a:prstDash val="solid"/>
                <a:round/>
              </a:ln>
            </p:spPr>
            <p:txBody>
              <a:bodyPr anchor="ctr"/>
              <a:lstStyle/>
              <a:p>
                <a:pPr algn="ctr"/>
                <a:r>
                  <a:rPr lang="en-US" sz="1400" dirty="0">
                    <a:solidFill>
                      <a:schemeClr val="bg1"/>
                    </a:solidFill>
                  </a:rPr>
                  <a:t>Terrorist-produced execution footage</a:t>
                </a:r>
              </a:p>
            </p:txBody>
          </p:sp>
          <p:sp>
            <p:nvSpPr>
              <p:cNvPr id="16" name="Freeform 9">
                <a:extLst>
                  <a:ext uri="{FF2B5EF4-FFF2-40B4-BE49-F238E27FC236}">
                    <a16:creationId xmlns:a16="http://schemas.microsoft.com/office/drawing/2014/main" id="{005CD945-3724-6241-B5F5-AB9058C2615B}"/>
                  </a:ext>
                </a:extLst>
              </p:cNvPr>
              <p:cNvSpPr/>
              <p:nvPr/>
            </p:nvSpPr>
            <p:spPr>
              <a:xfrm>
                <a:off x="7438492" y="3186281"/>
                <a:ext cx="2653748" cy="1218095"/>
              </a:xfrm>
              <a:custGeom>
                <a:avLst/>
                <a:gdLst/>
                <a:ahLst/>
                <a:cxnLst/>
                <a:rect l="l" t="t" r="r" b="b"/>
                <a:pathLst>
                  <a:path w="1048394" h="481223">
                    <a:moveTo>
                      <a:pt x="99190" y="0"/>
                    </a:moveTo>
                    <a:lnTo>
                      <a:pt x="949204" y="0"/>
                    </a:lnTo>
                    <a:cubicBezTo>
                      <a:pt x="1003985" y="0"/>
                      <a:pt x="1048394" y="44409"/>
                      <a:pt x="1048394" y="99190"/>
                    </a:cubicBezTo>
                    <a:lnTo>
                      <a:pt x="1048394" y="382033"/>
                    </a:lnTo>
                    <a:cubicBezTo>
                      <a:pt x="1048394" y="408340"/>
                      <a:pt x="1037944" y="433569"/>
                      <a:pt x="1019342" y="452171"/>
                    </a:cubicBezTo>
                    <a:cubicBezTo>
                      <a:pt x="1000740" y="470773"/>
                      <a:pt x="975511" y="481223"/>
                      <a:pt x="949204" y="481223"/>
                    </a:cubicBezTo>
                    <a:lnTo>
                      <a:pt x="99190" y="481223"/>
                    </a:lnTo>
                    <a:cubicBezTo>
                      <a:pt x="72883" y="481223"/>
                      <a:pt x="47654" y="470773"/>
                      <a:pt x="29052" y="452171"/>
                    </a:cubicBezTo>
                    <a:cubicBezTo>
                      <a:pt x="10450" y="433569"/>
                      <a:pt x="0" y="408340"/>
                      <a:pt x="0" y="382033"/>
                    </a:cubicBezTo>
                    <a:lnTo>
                      <a:pt x="0" y="99190"/>
                    </a:lnTo>
                    <a:cubicBezTo>
                      <a:pt x="0" y="72883"/>
                      <a:pt x="10450" y="47654"/>
                      <a:pt x="29052" y="29052"/>
                    </a:cubicBezTo>
                    <a:cubicBezTo>
                      <a:pt x="47654" y="10450"/>
                      <a:pt x="72883" y="0"/>
                      <a:pt x="99190" y="0"/>
                    </a:cubicBezTo>
                    <a:close/>
                  </a:path>
                </a:pathLst>
              </a:custGeom>
              <a:solidFill>
                <a:srgbClr val="002855"/>
              </a:solidFill>
              <a:ln w="66675" cap="rnd">
                <a:gradFill>
                  <a:gsLst>
                    <a:gs pos="0">
                      <a:srgbClr val="96D9F2">
                        <a:alpha val="100000"/>
                      </a:srgbClr>
                    </a:gs>
                    <a:gs pos="50000">
                      <a:srgbClr val="005EB8">
                        <a:alpha val="100000"/>
                      </a:srgbClr>
                    </a:gs>
                    <a:gs pos="100000">
                      <a:srgbClr val="00A3E0">
                        <a:alpha val="100000"/>
                      </a:srgbClr>
                    </a:gs>
                  </a:gsLst>
                  <a:lin ang="0"/>
                </a:gradFill>
                <a:prstDash val="solid"/>
                <a:round/>
              </a:ln>
            </p:spPr>
            <p:txBody>
              <a:bodyPr anchor="ctr"/>
              <a:lstStyle/>
              <a:p>
                <a:pPr algn="ctr"/>
                <a:r>
                  <a:rPr lang="en-US" sz="1400" dirty="0">
                    <a:solidFill>
                      <a:schemeClr val="bg1"/>
                    </a:solidFill>
                  </a:rPr>
                  <a:t>Graphic war images</a:t>
                </a:r>
              </a:p>
            </p:txBody>
          </p:sp>
        </p:grpSp>
        <p:sp>
          <p:nvSpPr>
            <p:cNvPr id="19" name="Freeform 6">
              <a:extLst>
                <a:ext uri="{FF2B5EF4-FFF2-40B4-BE49-F238E27FC236}">
                  <a16:creationId xmlns:a16="http://schemas.microsoft.com/office/drawing/2014/main" id="{3D060AEA-5FC0-F329-E056-EA8E8195C20F}"/>
                </a:ext>
              </a:extLst>
            </p:cNvPr>
            <p:cNvSpPr/>
            <p:nvPr/>
          </p:nvSpPr>
          <p:spPr>
            <a:xfrm>
              <a:off x="8822216" y="3590307"/>
              <a:ext cx="2145792" cy="1006408"/>
            </a:xfrm>
            <a:custGeom>
              <a:avLst/>
              <a:gdLst/>
              <a:ahLst/>
              <a:cxnLst/>
              <a:rect l="l" t="t" r="r" b="b"/>
              <a:pathLst>
                <a:path w="1048394" h="481223">
                  <a:moveTo>
                    <a:pt x="99190" y="0"/>
                  </a:moveTo>
                  <a:lnTo>
                    <a:pt x="949204" y="0"/>
                  </a:lnTo>
                  <a:cubicBezTo>
                    <a:pt x="1003985" y="0"/>
                    <a:pt x="1048394" y="44409"/>
                    <a:pt x="1048394" y="99190"/>
                  </a:cubicBezTo>
                  <a:lnTo>
                    <a:pt x="1048394" y="382033"/>
                  </a:lnTo>
                  <a:cubicBezTo>
                    <a:pt x="1048394" y="408340"/>
                    <a:pt x="1037944" y="433569"/>
                    <a:pt x="1019342" y="452171"/>
                  </a:cubicBezTo>
                  <a:cubicBezTo>
                    <a:pt x="1000740" y="470773"/>
                    <a:pt x="975511" y="481223"/>
                    <a:pt x="949204" y="481223"/>
                  </a:cubicBezTo>
                  <a:lnTo>
                    <a:pt x="99190" y="481223"/>
                  </a:lnTo>
                  <a:cubicBezTo>
                    <a:pt x="72883" y="481223"/>
                    <a:pt x="47654" y="470773"/>
                    <a:pt x="29052" y="452171"/>
                  </a:cubicBezTo>
                  <a:cubicBezTo>
                    <a:pt x="10450" y="433569"/>
                    <a:pt x="0" y="408340"/>
                    <a:pt x="0" y="382033"/>
                  </a:cubicBezTo>
                  <a:lnTo>
                    <a:pt x="0" y="99190"/>
                  </a:lnTo>
                  <a:cubicBezTo>
                    <a:pt x="0" y="72883"/>
                    <a:pt x="10450" y="47654"/>
                    <a:pt x="29052" y="29052"/>
                  </a:cubicBezTo>
                  <a:cubicBezTo>
                    <a:pt x="47654" y="10450"/>
                    <a:pt x="72883" y="0"/>
                    <a:pt x="99190" y="0"/>
                  </a:cubicBezTo>
                  <a:close/>
                </a:path>
              </a:pathLst>
            </a:custGeom>
            <a:solidFill>
              <a:srgbClr val="002855"/>
            </a:solidFill>
            <a:ln w="66675" cap="rnd">
              <a:gradFill>
                <a:gsLst>
                  <a:gs pos="0">
                    <a:srgbClr val="96D9F2">
                      <a:alpha val="100000"/>
                    </a:srgbClr>
                  </a:gs>
                  <a:gs pos="50000">
                    <a:srgbClr val="005EB8">
                      <a:alpha val="100000"/>
                    </a:srgbClr>
                  </a:gs>
                  <a:gs pos="100000">
                    <a:srgbClr val="00A3E0">
                      <a:alpha val="100000"/>
                    </a:srgbClr>
                  </a:gs>
                </a:gsLst>
                <a:lin ang="0"/>
              </a:gradFill>
              <a:prstDash val="solid"/>
              <a:round/>
            </a:ln>
          </p:spPr>
          <p:txBody>
            <a:bodyPr anchor="ctr"/>
            <a:lstStyle/>
            <a:p>
              <a:pPr algn="ctr"/>
              <a:r>
                <a:rPr lang="en-US" sz="1400" dirty="0">
                  <a:solidFill>
                    <a:schemeClr val="bg1"/>
                  </a:solidFill>
                </a:rPr>
                <a:t>Depictions of violence against women</a:t>
              </a:r>
            </a:p>
          </p:txBody>
        </p:sp>
        <p:sp>
          <p:nvSpPr>
            <p:cNvPr id="20" name="Freeform 9">
              <a:extLst>
                <a:ext uri="{FF2B5EF4-FFF2-40B4-BE49-F238E27FC236}">
                  <a16:creationId xmlns:a16="http://schemas.microsoft.com/office/drawing/2014/main" id="{175198F3-701F-2FB3-3460-89EDF5591D86}"/>
                </a:ext>
              </a:extLst>
            </p:cNvPr>
            <p:cNvSpPr/>
            <p:nvPr/>
          </p:nvSpPr>
          <p:spPr>
            <a:xfrm>
              <a:off x="11152851" y="3590307"/>
              <a:ext cx="2145792" cy="1006408"/>
            </a:xfrm>
            <a:custGeom>
              <a:avLst/>
              <a:gdLst/>
              <a:ahLst/>
              <a:cxnLst/>
              <a:rect l="l" t="t" r="r" b="b"/>
              <a:pathLst>
                <a:path w="1048394" h="481223">
                  <a:moveTo>
                    <a:pt x="99190" y="0"/>
                  </a:moveTo>
                  <a:lnTo>
                    <a:pt x="949204" y="0"/>
                  </a:lnTo>
                  <a:cubicBezTo>
                    <a:pt x="1003985" y="0"/>
                    <a:pt x="1048394" y="44409"/>
                    <a:pt x="1048394" y="99190"/>
                  </a:cubicBezTo>
                  <a:lnTo>
                    <a:pt x="1048394" y="382033"/>
                  </a:lnTo>
                  <a:cubicBezTo>
                    <a:pt x="1048394" y="408340"/>
                    <a:pt x="1037944" y="433569"/>
                    <a:pt x="1019342" y="452171"/>
                  </a:cubicBezTo>
                  <a:cubicBezTo>
                    <a:pt x="1000740" y="470773"/>
                    <a:pt x="975511" y="481223"/>
                    <a:pt x="949204" y="481223"/>
                  </a:cubicBezTo>
                  <a:lnTo>
                    <a:pt x="99190" y="481223"/>
                  </a:lnTo>
                  <a:cubicBezTo>
                    <a:pt x="72883" y="481223"/>
                    <a:pt x="47654" y="470773"/>
                    <a:pt x="29052" y="452171"/>
                  </a:cubicBezTo>
                  <a:cubicBezTo>
                    <a:pt x="10450" y="433569"/>
                    <a:pt x="0" y="408340"/>
                    <a:pt x="0" y="382033"/>
                  </a:cubicBezTo>
                  <a:lnTo>
                    <a:pt x="0" y="99190"/>
                  </a:lnTo>
                  <a:cubicBezTo>
                    <a:pt x="0" y="72883"/>
                    <a:pt x="10450" y="47654"/>
                    <a:pt x="29052" y="29052"/>
                  </a:cubicBezTo>
                  <a:cubicBezTo>
                    <a:pt x="47654" y="10450"/>
                    <a:pt x="72883" y="0"/>
                    <a:pt x="99190" y="0"/>
                  </a:cubicBezTo>
                  <a:close/>
                </a:path>
              </a:pathLst>
            </a:custGeom>
            <a:solidFill>
              <a:srgbClr val="002855"/>
            </a:solidFill>
            <a:ln w="66675" cap="rnd">
              <a:gradFill>
                <a:gsLst>
                  <a:gs pos="0">
                    <a:srgbClr val="96D9F2">
                      <a:alpha val="100000"/>
                    </a:srgbClr>
                  </a:gs>
                  <a:gs pos="50000">
                    <a:srgbClr val="005EB8">
                      <a:alpha val="100000"/>
                    </a:srgbClr>
                  </a:gs>
                  <a:gs pos="100000">
                    <a:srgbClr val="00A3E0">
                      <a:alpha val="100000"/>
                    </a:srgbClr>
                  </a:gs>
                </a:gsLst>
                <a:lin ang="0"/>
              </a:gradFill>
              <a:prstDash val="solid"/>
              <a:round/>
            </a:ln>
          </p:spPr>
          <p:txBody>
            <a:bodyPr anchor="ctr"/>
            <a:lstStyle/>
            <a:p>
              <a:pPr algn="ctr"/>
              <a:r>
                <a:rPr lang="en-US" sz="1400" dirty="0">
                  <a:solidFill>
                    <a:schemeClr val="bg1"/>
                  </a:solidFill>
                </a:rPr>
                <a:t>Extreme pornography involving visible harm or coercion</a:t>
              </a:r>
            </a:p>
          </p:txBody>
        </p:sp>
      </p:grpSp>
    </p:spTree>
    <p:extLst>
      <p:ext uri="{BB962C8B-B14F-4D97-AF65-F5344CB8AC3E}">
        <p14:creationId xmlns:p14="http://schemas.microsoft.com/office/powerpoint/2010/main" val="73975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082EC-5865-FF21-F25A-A78F89C0F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40617-8FD4-0417-405C-53CDF9EFA4F2}"/>
              </a:ext>
            </a:extLst>
          </p:cNvPr>
          <p:cNvSpPr>
            <a:spLocks noGrp="1"/>
          </p:cNvSpPr>
          <p:nvPr>
            <p:ph type="title"/>
          </p:nvPr>
        </p:nvSpPr>
        <p:spPr/>
        <p:txBody>
          <a:bodyPr/>
          <a:lstStyle/>
          <a:p>
            <a:r>
              <a:rPr lang="en-US" dirty="0"/>
              <a:t>How do extremists use gore content?</a:t>
            </a:r>
          </a:p>
        </p:txBody>
      </p:sp>
      <p:sp>
        <p:nvSpPr>
          <p:cNvPr id="33" name="Content Placeholder 32">
            <a:extLst>
              <a:ext uri="{FF2B5EF4-FFF2-40B4-BE49-F238E27FC236}">
                <a16:creationId xmlns:a16="http://schemas.microsoft.com/office/drawing/2014/main" id="{93CF2E75-084C-4BB5-61B9-F8252BDB1843}"/>
              </a:ext>
            </a:extLst>
          </p:cNvPr>
          <p:cNvSpPr>
            <a:spLocks noGrp="1"/>
          </p:cNvSpPr>
          <p:nvPr>
            <p:ph idx="1"/>
          </p:nvPr>
        </p:nvSpPr>
        <p:spPr/>
        <p:txBody>
          <a:bodyPr numCol="2">
            <a:normAutofit/>
          </a:bodyPr>
          <a:lstStyle/>
          <a:p>
            <a:pPr>
              <a:buBlip>
                <a:blip>
                  <a:extLst>
                    <a:ext uri="{96DAC541-7B7A-43D3-8B79-37D633B846F1}">
                      <asvg:svgBlip xmlns:asvg="http://schemas.microsoft.com/office/drawing/2016/SVG/main" r:embed="rId3"/>
                    </a:ext>
                  </a:extLst>
                </a:blip>
              </a:buBlip>
            </a:pPr>
            <a:r>
              <a:rPr lang="en-US" sz="2000" b="1" dirty="0">
                <a:solidFill>
                  <a:srgbClr val="010101"/>
                </a:solidFill>
              </a:rPr>
              <a:t>DESENSITIZATION TO EXTREME VIOLENCE</a:t>
            </a:r>
          </a:p>
          <a:p>
            <a:pPr>
              <a:buBlip>
                <a:blip>
                  <a:extLst>
                    <a:ext uri="{96DAC541-7B7A-43D3-8B79-37D633B846F1}">
                      <asvg:svgBlip xmlns:asvg="http://schemas.microsoft.com/office/drawing/2016/SVG/main" r:embed="rId3"/>
                    </a:ext>
                  </a:extLst>
                </a:blip>
              </a:buBlip>
            </a:pPr>
            <a:endParaRPr lang="en-US" sz="2000" b="1" dirty="0"/>
          </a:p>
          <a:p>
            <a:pPr>
              <a:buBlip>
                <a:blip>
                  <a:extLst>
                    <a:ext uri="{96DAC541-7B7A-43D3-8B79-37D633B846F1}">
                      <asvg:svgBlip xmlns:asvg="http://schemas.microsoft.com/office/drawing/2016/SVG/main" r:embed="rId3"/>
                    </a:ext>
                  </a:extLst>
                </a:blip>
              </a:buBlip>
            </a:pPr>
            <a:endParaRPr lang="en-US" sz="2000" b="1" dirty="0"/>
          </a:p>
          <a:p>
            <a:pPr>
              <a:buBlip>
                <a:blip>
                  <a:extLst>
                    <a:ext uri="{96DAC541-7B7A-43D3-8B79-37D633B846F1}">
                      <asvg:svgBlip xmlns:asvg="http://schemas.microsoft.com/office/drawing/2016/SVG/main" r:embed="rId3"/>
                    </a:ext>
                  </a:extLst>
                </a:blip>
              </a:buBlip>
            </a:pPr>
            <a:endParaRPr lang="en-US" sz="2000" b="1" dirty="0"/>
          </a:p>
          <a:p>
            <a:pPr>
              <a:buBlip>
                <a:blip>
                  <a:extLst>
                    <a:ext uri="{96DAC541-7B7A-43D3-8B79-37D633B846F1}">
                      <asvg:svgBlip xmlns:asvg="http://schemas.microsoft.com/office/drawing/2016/SVG/main" r:embed="rId3"/>
                    </a:ext>
                  </a:extLst>
                </a:blip>
              </a:buBlip>
            </a:pPr>
            <a:endParaRPr lang="en-US" sz="2000" b="1" dirty="0"/>
          </a:p>
          <a:p>
            <a:pPr>
              <a:buBlip>
                <a:blip>
                  <a:extLst>
                    <a:ext uri="{96DAC541-7B7A-43D3-8B79-37D633B846F1}">
                      <asvg:svgBlip xmlns:asvg="http://schemas.microsoft.com/office/drawing/2016/SVG/main" r:embed="rId3"/>
                    </a:ext>
                  </a:extLst>
                </a:blip>
              </a:buBlip>
            </a:pPr>
            <a:endParaRPr lang="en-US" sz="2000" b="1" dirty="0"/>
          </a:p>
          <a:p>
            <a:pPr>
              <a:buBlip>
                <a:blip>
                  <a:extLst>
                    <a:ext uri="{96DAC541-7B7A-43D3-8B79-37D633B846F1}">
                      <asvg:svgBlip xmlns:asvg="http://schemas.microsoft.com/office/drawing/2016/SVG/main" r:embed="rId3"/>
                    </a:ext>
                  </a:extLst>
                </a:blip>
              </a:buBlip>
            </a:pPr>
            <a:endParaRPr lang="en-US" sz="2000" b="1" dirty="0"/>
          </a:p>
          <a:p>
            <a:pPr>
              <a:buBlip>
                <a:blip>
                  <a:extLst>
                    <a:ext uri="{96DAC541-7B7A-43D3-8B79-37D633B846F1}">
                      <asvg:svgBlip xmlns:asvg="http://schemas.microsoft.com/office/drawing/2016/SVG/main" r:embed="rId3"/>
                    </a:ext>
                  </a:extLst>
                </a:blip>
              </a:buBlip>
            </a:pPr>
            <a:endParaRPr lang="en-US" sz="2000" b="1" dirty="0"/>
          </a:p>
          <a:p>
            <a:pPr>
              <a:buBlip>
                <a:blip>
                  <a:extLst>
                    <a:ext uri="{96DAC541-7B7A-43D3-8B79-37D633B846F1}">
                      <asvg:svgBlip xmlns:asvg="http://schemas.microsoft.com/office/drawing/2016/SVG/main" r:embed="rId3"/>
                    </a:ext>
                  </a:extLst>
                </a:blip>
              </a:buBlip>
            </a:pPr>
            <a:endParaRPr lang="en-US" sz="2000" b="1" dirty="0"/>
          </a:p>
          <a:p>
            <a:pPr>
              <a:buBlip>
                <a:blip>
                  <a:extLst>
                    <a:ext uri="{96DAC541-7B7A-43D3-8B79-37D633B846F1}">
                      <asvg:svgBlip xmlns:asvg="http://schemas.microsoft.com/office/drawing/2016/SVG/main" r:embed="rId3"/>
                    </a:ext>
                  </a:extLst>
                </a:blip>
              </a:buBlip>
            </a:pPr>
            <a:endParaRPr lang="en-US" sz="2000" b="1" dirty="0"/>
          </a:p>
          <a:p>
            <a:pPr>
              <a:buBlip>
                <a:blip>
                  <a:extLst>
                    <a:ext uri="{96DAC541-7B7A-43D3-8B79-37D633B846F1}">
                      <asvg:svgBlip xmlns:asvg="http://schemas.microsoft.com/office/drawing/2016/SVG/main" r:embed="rId4"/>
                    </a:ext>
                  </a:extLst>
                </a:blip>
              </a:buBlip>
            </a:pPr>
            <a:r>
              <a:rPr lang="en-US" sz="2000" b="1" dirty="0">
                <a:solidFill>
                  <a:srgbClr val="010101"/>
                </a:solidFill>
              </a:rPr>
              <a:t>SOCIAL FILTERING &amp; RECRUITMENT</a:t>
            </a:r>
          </a:p>
        </p:txBody>
      </p:sp>
      <p:cxnSp>
        <p:nvCxnSpPr>
          <p:cNvPr id="35" name="Straight Connector 34">
            <a:extLst>
              <a:ext uri="{FF2B5EF4-FFF2-40B4-BE49-F238E27FC236}">
                <a16:creationId xmlns:a16="http://schemas.microsoft.com/office/drawing/2014/main" id="{DA4DE436-92EA-D09E-ED3F-F1B5A085F79F}"/>
              </a:ext>
            </a:extLst>
          </p:cNvPr>
          <p:cNvCxnSpPr/>
          <p:nvPr/>
        </p:nvCxnSpPr>
        <p:spPr>
          <a:xfrm>
            <a:off x="5903843" y="2097157"/>
            <a:ext cx="0" cy="3856382"/>
          </a:xfrm>
          <a:prstGeom prst="line">
            <a:avLst/>
          </a:prstGeom>
        </p:spPr>
        <p:style>
          <a:lnRef idx="2">
            <a:schemeClr val="dk1"/>
          </a:lnRef>
          <a:fillRef idx="0">
            <a:schemeClr val="dk1"/>
          </a:fillRef>
          <a:effectRef idx="1">
            <a:schemeClr val="dk1"/>
          </a:effectRef>
          <a:fontRef idx="minor">
            <a:schemeClr val="tx1"/>
          </a:fontRef>
        </p:style>
      </p:cxnSp>
      <p:pic>
        <p:nvPicPr>
          <p:cNvPr id="37" name="Graphic 36">
            <a:extLst>
              <a:ext uri="{FF2B5EF4-FFF2-40B4-BE49-F238E27FC236}">
                <a16:creationId xmlns:a16="http://schemas.microsoft.com/office/drawing/2014/main" id="{EA03B989-38BC-A21F-F3CF-CC8DD1750AD4}"/>
              </a:ext>
            </a:extLst>
          </p:cNvPr>
          <p:cNvPicPr>
            <a:picLocks noChangeAspect="1"/>
          </p:cNvPicPr>
          <p:nvPr/>
        </p:nvPicPr>
        <p:blipFill>
          <a:blip>
            <a:extLst>
              <a:ext uri="{96DAC541-7B7A-43D3-8B79-37D633B846F1}">
                <asvg:svgBlip xmlns:asvg="http://schemas.microsoft.com/office/drawing/2016/SVG/main" r:embed="rId5"/>
              </a:ext>
            </a:extLst>
          </a:blip>
          <a:srcRect l="4891" t="19421" r="53940" b="17971"/>
          <a:stretch>
            <a:fillRect/>
          </a:stretch>
        </p:blipFill>
        <p:spPr>
          <a:xfrm>
            <a:off x="965274" y="2497216"/>
            <a:ext cx="4233450" cy="3621490"/>
          </a:xfrm>
          <a:prstGeom prst="rect">
            <a:avLst/>
          </a:prstGeom>
        </p:spPr>
      </p:pic>
      <p:pic>
        <p:nvPicPr>
          <p:cNvPr id="38" name="Graphic 37">
            <a:extLst>
              <a:ext uri="{FF2B5EF4-FFF2-40B4-BE49-F238E27FC236}">
                <a16:creationId xmlns:a16="http://schemas.microsoft.com/office/drawing/2014/main" id="{7EDAB00E-1E67-8C7B-4A2F-CF3D3BE16995}"/>
              </a:ext>
            </a:extLst>
          </p:cNvPr>
          <p:cNvPicPr>
            <a:picLocks noChangeAspect="1"/>
          </p:cNvPicPr>
          <p:nvPr/>
        </p:nvPicPr>
        <p:blipFill>
          <a:blip>
            <a:extLst>
              <a:ext uri="{96DAC541-7B7A-43D3-8B79-37D633B846F1}">
                <asvg:svgBlip xmlns:asvg="http://schemas.microsoft.com/office/drawing/2016/SVG/main" r:embed="rId5"/>
              </a:ext>
            </a:extLst>
          </a:blip>
          <a:srcRect l="51363" t="21470" r="4227" b="8877"/>
          <a:stretch>
            <a:fillRect/>
          </a:stretch>
        </p:blipFill>
        <p:spPr>
          <a:xfrm>
            <a:off x="6288158" y="2337585"/>
            <a:ext cx="4630427" cy="4085150"/>
          </a:xfrm>
          <a:prstGeom prst="rect">
            <a:avLst/>
          </a:prstGeom>
        </p:spPr>
      </p:pic>
    </p:spTree>
    <p:extLst>
      <p:ext uri="{BB962C8B-B14F-4D97-AF65-F5344CB8AC3E}">
        <p14:creationId xmlns:p14="http://schemas.microsoft.com/office/powerpoint/2010/main" val="347107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3C3C9-45F5-0A70-ED09-823100407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FCD708-8677-C5CF-F630-777C096D0A46}"/>
              </a:ext>
            </a:extLst>
          </p:cNvPr>
          <p:cNvSpPr>
            <a:spLocks noGrp="1"/>
          </p:cNvSpPr>
          <p:nvPr>
            <p:ph type="title"/>
          </p:nvPr>
        </p:nvSpPr>
        <p:spPr/>
        <p:txBody>
          <a:bodyPr/>
          <a:lstStyle/>
          <a:p>
            <a:r>
              <a:rPr lang="en-US" dirty="0"/>
              <a:t>Where do young people find gore content?</a:t>
            </a:r>
          </a:p>
        </p:txBody>
      </p:sp>
      <p:grpSp>
        <p:nvGrpSpPr>
          <p:cNvPr id="3" name="Group 2">
            <a:extLst>
              <a:ext uri="{FF2B5EF4-FFF2-40B4-BE49-F238E27FC236}">
                <a16:creationId xmlns:a16="http://schemas.microsoft.com/office/drawing/2014/main" id="{B2E6068E-46B0-4727-A6B7-249EED879F24}"/>
              </a:ext>
            </a:extLst>
          </p:cNvPr>
          <p:cNvGrpSpPr/>
          <p:nvPr/>
        </p:nvGrpSpPr>
        <p:grpSpPr>
          <a:xfrm>
            <a:off x="1248833" y="1690688"/>
            <a:ext cx="11830063" cy="5167313"/>
            <a:chOff x="1188034" y="717551"/>
            <a:chExt cx="11830063" cy="5167313"/>
          </a:xfrm>
        </p:grpSpPr>
        <p:sp>
          <p:nvSpPr>
            <p:cNvPr id="4" name="Freeform 2">
              <a:extLst>
                <a:ext uri="{FF2B5EF4-FFF2-40B4-BE49-F238E27FC236}">
                  <a16:creationId xmlns:a16="http://schemas.microsoft.com/office/drawing/2014/main" id="{944C8DE2-F19A-D19E-579F-82BAFC74F900}"/>
                </a:ext>
              </a:extLst>
            </p:cNvPr>
            <p:cNvSpPr/>
            <p:nvPr/>
          </p:nvSpPr>
          <p:spPr>
            <a:xfrm>
              <a:off x="1188034" y="1781518"/>
              <a:ext cx="4568376" cy="3596558"/>
            </a:xfrm>
            <a:custGeom>
              <a:avLst/>
              <a:gdLst/>
              <a:ahLst/>
              <a:cxnLst/>
              <a:rect l="l" t="t" r="r" b="b"/>
              <a:pathLst>
                <a:path w="6852564" h="5394837">
                  <a:moveTo>
                    <a:pt x="0" y="0"/>
                  </a:moveTo>
                  <a:lnTo>
                    <a:pt x="6852564" y="0"/>
                  </a:lnTo>
                  <a:lnTo>
                    <a:pt x="6852564" y="5394837"/>
                  </a:lnTo>
                  <a:lnTo>
                    <a:pt x="0" y="539483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 name="Freeform 3">
              <a:extLst>
                <a:ext uri="{FF2B5EF4-FFF2-40B4-BE49-F238E27FC236}">
                  <a16:creationId xmlns:a16="http://schemas.microsoft.com/office/drawing/2014/main" id="{8464D617-6169-A699-1212-C5A6EC514E85}"/>
                </a:ext>
              </a:extLst>
            </p:cNvPr>
            <p:cNvSpPr/>
            <p:nvPr/>
          </p:nvSpPr>
          <p:spPr>
            <a:xfrm>
              <a:off x="6000345" y="2750261"/>
              <a:ext cx="829536" cy="829536"/>
            </a:xfrm>
            <a:custGeom>
              <a:avLst/>
              <a:gdLst/>
              <a:ahLst/>
              <a:cxnLst/>
              <a:rect l="l" t="t" r="r" b="b"/>
              <a:pathLst>
                <a:path w="1244304" h="1244304">
                  <a:moveTo>
                    <a:pt x="0" y="0"/>
                  </a:moveTo>
                  <a:lnTo>
                    <a:pt x="1244304" y="0"/>
                  </a:lnTo>
                  <a:lnTo>
                    <a:pt x="1244304" y="1244304"/>
                  </a:lnTo>
                  <a:lnTo>
                    <a:pt x="0" y="124430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7" name="Freeform 4">
              <a:extLst>
                <a:ext uri="{FF2B5EF4-FFF2-40B4-BE49-F238E27FC236}">
                  <a16:creationId xmlns:a16="http://schemas.microsoft.com/office/drawing/2014/main" id="{86C376D7-E904-A121-9C8B-B7899761CD0B}"/>
                </a:ext>
              </a:extLst>
            </p:cNvPr>
            <p:cNvSpPr/>
            <p:nvPr/>
          </p:nvSpPr>
          <p:spPr>
            <a:xfrm>
              <a:off x="5849441" y="3500366"/>
              <a:ext cx="1648877" cy="467681"/>
            </a:xfrm>
            <a:custGeom>
              <a:avLst/>
              <a:gdLst/>
              <a:ahLst/>
              <a:cxnLst/>
              <a:rect l="l" t="t" r="r" b="b"/>
              <a:pathLst>
                <a:path w="2473316" h="701522">
                  <a:moveTo>
                    <a:pt x="0" y="0"/>
                  </a:moveTo>
                  <a:lnTo>
                    <a:pt x="2473317" y="0"/>
                  </a:lnTo>
                  <a:lnTo>
                    <a:pt x="2473317" y="701522"/>
                  </a:lnTo>
                  <a:lnTo>
                    <a:pt x="0" y="70152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5">
              <a:extLst>
                <a:ext uri="{FF2B5EF4-FFF2-40B4-BE49-F238E27FC236}">
                  <a16:creationId xmlns:a16="http://schemas.microsoft.com/office/drawing/2014/main" id="{74211BEF-3A7F-8650-9F72-A35DB4C38FA3}"/>
                </a:ext>
              </a:extLst>
            </p:cNvPr>
            <p:cNvSpPr/>
            <p:nvPr/>
          </p:nvSpPr>
          <p:spPr>
            <a:xfrm>
              <a:off x="7793844" y="1678584"/>
              <a:ext cx="5224253" cy="4206280"/>
            </a:xfrm>
            <a:custGeom>
              <a:avLst/>
              <a:gdLst/>
              <a:ahLst/>
              <a:cxnLst/>
              <a:rect l="l" t="t" r="r" b="b"/>
              <a:pathLst>
                <a:path w="7836380" h="11652610">
                  <a:moveTo>
                    <a:pt x="0" y="0"/>
                  </a:moveTo>
                  <a:lnTo>
                    <a:pt x="7836380" y="0"/>
                  </a:lnTo>
                  <a:lnTo>
                    <a:pt x="7836380" y="11652610"/>
                  </a:lnTo>
                  <a:lnTo>
                    <a:pt x="0" y="11652610"/>
                  </a:lnTo>
                  <a:lnTo>
                    <a:pt x="0" y="0"/>
                  </a:lnTo>
                  <a:close/>
                </a:path>
              </a:pathLst>
            </a:custGeom>
            <a:blipFill>
              <a:blip r:embed="rId6"/>
              <a:stretch>
                <a:fillRect b="-84686"/>
              </a:stretch>
            </a:blipFill>
          </p:spPr>
          <p:txBody>
            <a:bodyPr/>
            <a:lstStyle/>
            <a:p>
              <a:endParaRPr lang="en-US" sz="1200"/>
            </a:p>
          </p:txBody>
        </p:sp>
        <p:sp>
          <p:nvSpPr>
            <p:cNvPr id="9" name="Freeform 6">
              <a:extLst>
                <a:ext uri="{FF2B5EF4-FFF2-40B4-BE49-F238E27FC236}">
                  <a16:creationId xmlns:a16="http://schemas.microsoft.com/office/drawing/2014/main" id="{46D75464-F683-0956-624C-C418761EE3B7}"/>
                </a:ext>
              </a:extLst>
            </p:cNvPr>
            <p:cNvSpPr/>
            <p:nvPr/>
          </p:nvSpPr>
          <p:spPr>
            <a:xfrm>
              <a:off x="8517845" y="2297911"/>
              <a:ext cx="1333914" cy="506887"/>
            </a:xfrm>
            <a:custGeom>
              <a:avLst/>
              <a:gdLst/>
              <a:ahLst/>
              <a:cxnLst/>
              <a:rect l="l" t="t" r="r" b="b"/>
              <a:pathLst>
                <a:path w="2000871" h="760331">
                  <a:moveTo>
                    <a:pt x="0" y="0"/>
                  </a:moveTo>
                  <a:lnTo>
                    <a:pt x="2000872" y="0"/>
                  </a:lnTo>
                  <a:lnTo>
                    <a:pt x="2000872" y="760332"/>
                  </a:lnTo>
                  <a:lnTo>
                    <a:pt x="0" y="76033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0" name="Freeform 7">
              <a:extLst>
                <a:ext uri="{FF2B5EF4-FFF2-40B4-BE49-F238E27FC236}">
                  <a16:creationId xmlns:a16="http://schemas.microsoft.com/office/drawing/2014/main" id="{11C047B4-6564-B9FA-4456-F55489FBBD2C}"/>
                </a:ext>
              </a:extLst>
            </p:cNvPr>
            <p:cNvSpPr/>
            <p:nvPr/>
          </p:nvSpPr>
          <p:spPr>
            <a:xfrm>
              <a:off x="8429497" y="2939967"/>
              <a:ext cx="1153100" cy="314220"/>
            </a:xfrm>
            <a:custGeom>
              <a:avLst/>
              <a:gdLst/>
              <a:ahLst/>
              <a:cxnLst/>
              <a:rect l="l" t="t" r="r" b="b"/>
              <a:pathLst>
                <a:path w="1729650" h="471330">
                  <a:moveTo>
                    <a:pt x="0" y="0"/>
                  </a:moveTo>
                  <a:lnTo>
                    <a:pt x="1729650" y="0"/>
                  </a:lnTo>
                  <a:lnTo>
                    <a:pt x="1729650" y="471330"/>
                  </a:lnTo>
                  <a:lnTo>
                    <a:pt x="0" y="47133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1" name="Freeform 8">
              <a:extLst>
                <a:ext uri="{FF2B5EF4-FFF2-40B4-BE49-F238E27FC236}">
                  <a16:creationId xmlns:a16="http://schemas.microsoft.com/office/drawing/2014/main" id="{CAE7DE32-61C5-E7CB-5581-9F13BEE957B1}"/>
                </a:ext>
              </a:extLst>
            </p:cNvPr>
            <p:cNvSpPr/>
            <p:nvPr/>
          </p:nvSpPr>
          <p:spPr>
            <a:xfrm>
              <a:off x="8549688" y="3389355"/>
              <a:ext cx="1302071" cy="494787"/>
            </a:xfrm>
            <a:custGeom>
              <a:avLst/>
              <a:gdLst/>
              <a:ahLst/>
              <a:cxnLst/>
              <a:rect l="l" t="t" r="r" b="b"/>
              <a:pathLst>
                <a:path w="1953107" h="742181">
                  <a:moveTo>
                    <a:pt x="0" y="0"/>
                  </a:moveTo>
                  <a:lnTo>
                    <a:pt x="1953108" y="0"/>
                  </a:lnTo>
                  <a:lnTo>
                    <a:pt x="1953108" y="742181"/>
                  </a:lnTo>
                  <a:lnTo>
                    <a:pt x="0" y="74218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2" name="Freeform 9">
              <a:extLst>
                <a:ext uri="{FF2B5EF4-FFF2-40B4-BE49-F238E27FC236}">
                  <a16:creationId xmlns:a16="http://schemas.microsoft.com/office/drawing/2014/main" id="{9C4347F0-C25C-9EA0-B9AC-60E5662B12AA}"/>
                </a:ext>
              </a:extLst>
            </p:cNvPr>
            <p:cNvSpPr/>
            <p:nvPr/>
          </p:nvSpPr>
          <p:spPr>
            <a:xfrm>
              <a:off x="8429497" y="4074642"/>
              <a:ext cx="1153100" cy="314220"/>
            </a:xfrm>
            <a:custGeom>
              <a:avLst/>
              <a:gdLst/>
              <a:ahLst/>
              <a:cxnLst/>
              <a:rect l="l" t="t" r="r" b="b"/>
              <a:pathLst>
                <a:path w="1729650" h="471330">
                  <a:moveTo>
                    <a:pt x="0" y="0"/>
                  </a:moveTo>
                  <a:lnTo>
                    <a:pt x="1729650" y="0"/>
                  </a:lnTo>
                  <a:lnTo>
                    <a:pt x="1729650" y="471330"/>
                  </a:lnTo>
                  <a:lnTo>
                    <a:pt x="0" y="47133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3" name="TextBox 10">
              <a:extLst>
                <a:ext uri="{FF2B5EF4-FFF2-40B4-BE49-F238E27FC236}">
                  <a16:creationId xmlns:a16="http://schemas.microsoft.com/office/drawing/2014/main" id="{B404900D-AAD8-3D34-0E45-BAC2A8D3B6F0}"/>
                </a:ext>
              </a:extLst>
            </p:cNvPr>
            <p:cNvSpPr txBox="1"/>
            <p:nvPr/>
          </p:nvSpPr>
          <p:spPr>
            <a:xfrm>
              <a:off x="1446066" y="826301"/>
              <a:ext cx="4052313" cy="502125"/>
            </a:xfrm>
            <a:prstGeom prst="rect">
              <a:avLst/>
            </a:prstGeom>
          </p:spPr>
          <p:txBody>
            <a:bodyPr lIns="0" tIns="0" rIns="0" bIns="0" rtlCol="0" anchor="t">
              <a:spAutoFit/>
            </a:bodyPr>
            <a:lstStyle/>
            <a:p>
              <a:pPr algn="ctr">
                <a:lnSpc>
                  <a:spcPts val="4272"/>
                </a:lnSpc>
              </a:pPr>
              <a:r>
                <a:rPr lang="en-US" sz="3051" b="1" dirty="0">
                  <a:solidFill>
                    <a:srgbClr val="000000"/>
                  </a:solidFill>
                  <a:latin typeface="Segoe UI Bold"/>
                  <a:ea typeface="Segoe UI Bold"/>
                  <a:cs typeface="Segoe UI Bold"/>
                  <a:sym typeface="Segoe UI Bold"/>
                </a:rPr>
                <a:t>Mainstream platforms</a:t>
              </a:r>
            </a:p>
          </p:txBody>
        </p:sp>
        <p:sp>
          <p:nvSpPr>
            <p:cNvPr id="14" name="TextBox 11">
              <a:extLst>
                <a:ext uri="{FF2B5EF4-FFF2-40B4-BE49-F238E27FC236}">
                  <a16:creationId xmlns:a16="http://schemas.microsoft.com/office/drawing/2014/main" id="{EF97EAA5-5289-07A9-6843-077135C168DA}"/>
                </a:ext>
              </a:extLst>
            </p:cNvPr>
            <p:cNvSpPr txBox="1"/>
            <p:nvPr/>
          </p:nvSpPr>
          <p:spPr>
            <a:xfrm>
              <a:off x="7330491" y="717551"/>
              <a:ext cx="3651728" cy="820738"/>
            </a:xfrm>
            <a:prstGeom prst="rect">
              <a:avLst/>
            </a:prstGeom>
          </p:spPr>
          <p:txBody>
            <a:bodyPr lIns="0" tIns="0" rIns="0" bIns="0" rtlCol="0" anchor="t">
              <a:spAutoFit/>
            </a:bodyPr>
            <a:lstStyle/>
            <a:p>
              <a:pPr algn="ctr">
                <a:lnSpc>
                  <a:spcPts val="3220"/>
                </a:lnSpc>
              </a:pPr>
              <a:r>
                <a:rPr lang="en-US" sz="2954" b="1" dirty="0">
                  <a:solidFill>
                    <a:srgbClr val="000000"/>
                  </a:solidFill>
                  <a:latin typeface="Segoe UI Bold"/>
                  <a:ea typeface="Segoe UI Bold"/>
                  <a:cs typeface="Segoe UI Bold"/>
                  <a:sym typeface="Segoe UI Bold"/>
                </a:rPr>
                <a:t>Unmoderated private spaces</a:t>
              </a:r>
            </a:p>
          </p:txBody>
        </p:sp>
        <p:sp>
          <p:nvSpPr>
            <p:cNvPr id="15" name="TextBox 12">
              <a:extLst>
                <a:ext uri="{FF2B5EF4-FFF2-40B4-BE49-F238E27FC236}">
                  <a16:creationId xmlns:a16="http://schemas.microsoft.com/office/drawing/2014/main" id="{F3AEE52A-69EB-FA1B-90A3-D07535AE05E8}"/>
                </a:ext>
              </a:extLst>
            </p:cNvPr>
            <p:cNvSpPr txBox="1"/>
            <p:nvPr/>
          </p:nvSpPr>
          <p:spPr>
            <a:xfrm>
              <a:off x="8493461" y="2402198"/>
              <a:ext cx="1360278" cy="359073"/>
            </a:xfrm>
            <a:prstGeom prst="rect">
              <a:avLst/>
            </a:prstGeom>
          </p:spPr>
          <p:txBody>
            <a:bodyPr wrap="square" lIns="0" tIns="0" rIns="0" bIns="0" rtlCol="0" anchor="t">
              <a:spAutoFit/>
            </a:bodyPr>
            <a:lstStyle/>
            <a:p>
              <a:pPr algn="ctr">
                <a:lnSpc>
                  <a:spcPts val="1365"/>
                </a:lnSpc>
              </a:pPr>
              <a:r>
                <a:rPr lang="en-US" sz="1407" b="1" dirty="0">
                  <a:solidFill>
                    <a:srgbClr val="FFFFFF"/>
                  </a:solidFill>
                  <a:latin typeface="Segoe UI Bold"/>
                  <a:ea typeface="Segoe UI Bold"/>
                  <a:cs typeface="Segoe UI Bold"/>
                  <a:sym typeface="Segoe UI Bold"/>
                </a:rPr>
                <a:t>Private Discord Servers</a:t>
              </a:r>
            </a:p>
          </p:txBody>
        </p:sp>
        <p:sp>
          <p:nvSpPr>
            <p:cNvPr id="16" name="TextBox 13">
              <a:extLst>
                <a:ext uri="{FF2B5EF4-FFF2-40B4-BE49-F238E27FC236}">
                  <a16:creationId xmlns:a16="http://schemas.microsoft.com/office/drawing/2014/main" id="{E1320833-CD2D-1C62-BDCB-986693E10F9F}"/>
                </a:ext>
              </a:extLst>
            </p:cNvPr>
            <p:cNvSpPr txBox="1"/>
            <p:nvPr/>
          </p:nvSpPr>
          <p:spPr>
            <a:xfrm>
              <a:off x="8618974" y="2959774"/>
              <a:ext cx="817634" cy="233205"/>
            </a:xfrm>
            <a:prstGeom prst="rect">
              <a:avLst/>
            </a:prstGeom>
          </p:spPr>
          <p:txBody>
            <a:bodyPr wrap="square" lIns="0" tIns="0" rIns="0" bIns="0" rtlCol="0" anchor="t">
              <a:spAutoFit/>
            </a:bodyPr>
            <a:lstStyle/>
            <a:p>
              <a:pPr algn="ctr">
                <a:lnSpc>
                  <a:spcPts val="1969"/>
                </a:lnSpc>
              </a:pPr>
              <a:r>
                <a:rPr lang="en-US" sz="1407" b="1" dirty="0">
                  <a:solidFill>
                    <a:srgbClr val="000000"/>
                  </a:solidFill>
                  <a:latin typeface="Segoe UI Bold"/>
                  <a:ea typeface="Segoe UI Bold"/>
                  <a:cs typeface="Segoe UI Bold"/>
                  <a:sym typeface="Segoe UI Bold"/>
                </a:rPr>
                <a:t>Telegram</a:t>
              </a:r>
            </a:p>
          </p:txBody>
        </p:sp>
        <p:sp>
          <p:nvSpPr>
            <p:cNvPr id="17" name="TextBox 14">
              <a:extLst>
                <a:ext uri="{FF2B5EF4-FFF2-40B4-BE49-F238E27FC236}">
                  <a16:creationId xmlns:a16="http://schemas.microsoft.com/office/drawing/2014/main" id="{D2BDA4F7-4B31-966B-EAE5-6E00C91F1C53}"/>
                </a:ext>
              </a:extLst>
            </p:cNvPr>
            <p:cNvSpPr txBox="1"/>
            <p:nvPr/>
          </p:nvSpPr>
          <p:spPr>
            <a:xfrm>
              <a:off x="8568835" y="3505254"/>
              <a:ext cx="1226029" cy="233205"/>
            </a:xfrm>
            <a:prstGeom prst="rect">
              <a:avLst/>
            </a:prstGeom>
          </p:spPr>
          <p:txBody>
            <a:bodyPr wrap="square" lIns="0" tIns="0" rIns="0" bIns="0" rtlCol="0" anchor="t">
              <a:spAutoFit/>
            </a:bodyPr>
            <a:lstStyle/>
            <a:p>
              <a:pPr algn="ctr">
                <a:lnSpc>
                  <a:spcPts val="1969"/>
                </a:lnSpc>
              </a:pPr>
              <a:r>
                <a:rPr lang="en-US" sz="1407" b="1" dirty="0">
                  <a:solidFill>
                    <a:srgbClr val="FFFFFF"/>
                  </a:solidFill>
                  <a:latin typeface="Segoe UI Bold"/>
                  <a:ea typeface="Segoe UI Bold"/>
                  <a:cs typeface="Segoe UI Bold"/>
                  <a:sym typeface="Segoe UI Bold"/>
                </a:rPr>
                <a:t>Gore websites</a:t>
              </a:r>
            </a:p>
          </p:txBody>
        </p:sp>
        <p:sp>
          <p:nvSpPr>
            <p:cNvPr id="18" name="TextBox 15">
              <a:extLst>
                <a:ext uri="{FF2B5EF4-FFF2-40B4-BE49-F238E27FC236}">
                  <a16:creationId xmlns:a16="http://schemas.microsoft.com/office/drawing/2014/main" id="{579A2592-133B-5D50-FBFE-ECAE8F21914E}"/>
                </a:ext>
              </a:extLst>
            </p:cNvPr>
            <p:cNvSpPr txBox="1"/>
            <p:nvPr/>
          </p:nvSpPr>
          <p:spPr>
            <a:xfrm>
              <a:off x="8429497" y="4159193"/>
              <a:ext cx="1153100" cy="179536"/>
            </a:xfrm>
            <a:prstGeom prst="rect">
              <a:avLst/>
            </a:prstGeom>
          </p:spPr>
          <p:txBody>
            <a:bodyPr lIns="0" tIns="0" rIns="0" bIns="0" rtlCol="0" anchor="t">
              <a:spAutoFit/>
            </a:bodyPr>
            <a:lstStyle/>
            <a:p>
              <a:pPr algn="ctr">
                <a:lnSpc>
                  <a:spcPts val="1365"/>
                </a:lnSpc>
              </a:pPr>
              <a:r>
                <a:rPr lang="en-US" sz="1407" b="1" dirty="0">
                  <a:solidFill>
                    <a:srgbClr val="000000"/>
                  </a:solidFill>
                  <a:latin typeface="Segoe UI Bold"/>
                  <a:ea typeface="Segoe UI Bold"/>
                  <a:cs typeface="Segoe UI Bold"/>
                  <a:sym typeface="Segoe UI Bold"/>
                </a:rPr>
                <a:t>Kik</a:t>
              </a:r>
            </a:p>
          </p:txBody>
        </p:sp>
        <p:grpSp>
          <p:nvGrpSpPr>
            <p:cNvPr id="19" name="Group 16">
              <a:extLst>
                <a:ext uri="{FF2B5EF4-FFF2-40B4-BE49-F238E27FC236}">
                  <a16:creationId xmlns:a16="http://schemas.microsoft.com/office/drawing/2014/main" id="{1E621033-57A4-7FF2-03A9-6BEC15B1E94E}"/>
                </a:ext>
              </a:extLst>
            </p:cNvPr>
            <p:cNvGrpSpPr/>
            <p:nvPr/>
          </p:nvGrpSpPr>
          <p:grpSpPr>
            <a:xfrm>
              <a:off x="1501586" y="2793877"/>
              <a:ext cx="3941274" cy="2351935"/>
              <a:chOff x="0" y="0"/>
              <a:chExt cx="7882548" cy="4703871"/>
            </a:xfrm>
          </p:grpSpPr>
          <p:sp>
            <p:nvSpPr>
              <p:cNvPr id="20" name="Freeform 17">
                <a:extLst>
                  <a:ext uri="{FF2B5EF4-FFF2-40B4-BE49-F238E27FC236}">
                    <a16:creationId xmlns:a16="http://schemas.microsoft.com/office/drawing/2014/main" id="{94F425AF-6F07-9588-312E-893ADBEE7856}"/>
                  </a:ext>
                </a:extLst>
              </p:cNvPr>
              <p:cNvSpPr/>
              <p:nvPr/>
            </p:nvSpPr>
            <p:spPr>
              <a:xfrm>
                <a:off x="202633" y="2641860"/>
                <a:ext cx="1403307" cy="1542691"/>
              </a:xfrm>
              <a:custGeom>
                <a:avLst/>
                <a:gdLst/>
                <a:ahLst/>
                <a:cxnLst/>
                <a:rect l="l" t="t" r="r" b="b"/>
                <a:pathLst>
                  <a:path w="1403307" h="1542691">
                    <a:moveTo>
                      <a:pt x="0" y="0"/>
                    </a:moveTo>
                    <a:lnTo>
                      <a:pt x="1403308" y="0"/>
                    </a:lnTo>
                    <a:lnTo>
                      <a:pt x="1403308" y="1542691"/>
                    </a:lnTo>
                    <a:lnTo>
                      <a:pt x="0" y="1542691"/>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21" name="Freeform 18">
                <a:extLst>
                  <a:ext uri="{FF2B5EF4-FFF2-40B4-BE49-F238E27FC236}">
                    <a16:creationId xmlns:a16="http://schemas.microsoft.com/office/drawing/2014/main" id="{252A96F8-4548-4AC9-DD46-A60A7D054E22}"/>
                  </a:ext>
                </a:extLst>
              </p:cNvPr>
              <p:cNvSpPr/>
              <p:nvPr/>
            </p:nvSpPr>
            <p:spPr>
              <a:xfrm>
                <a:off x="4391122" y="2678624"/>
                <a:ext cx="1412207" cy="1469164"/>
              </a:xfrm>
              <a:custGeom>
                <a:avLst/>
                <a:gdLst/>
                <a:ahLst/>
                <a:cxnLst/>
                <a:rect l="l" t="t" r="r" b="b"/>
                <a:pathLst>
                  <a:path w="1412207" h="1469164">
                    <a:moveTo>
                      <a:pt x="0" y="0"/>
                    </a:moveTo>
                    <a:lnTo>
                      <a:pt x="1412208" y="0"/>
                    </a:lnTo>
                    <a:lnTo>
                      <a:pt x="1412208" y="1469164"/>
                    </a:lnTo>
                    <a:lnTo>
                      <a:pt x="0" y="1469164"/>
                    </a:lnTo>
                    <a:lnTo>
                      <a:pt x="0" y="0"/>
                    </a:lnTo>
                    <a:close/>
                  </a:path>
                </a:pathLst>
              </a:custGeom>
              <a:blipFill>
                <a:blip r:embed="rId10"/>
                <a:stretch>
                  <a:fillRect l="-17888" r="-13859" b="-26640"/>
                </a:stretch>
              </a:blipFill>
            </p:spPr>
            <p:txBody>
              <a:bodyPr/>
              <a:lstStyle/>
              <a:p>
                <a:endParaRPr lang="en-US" sz="1200"/>
              </a:p>
            </p:txBody>
          </p:sp>
          <p:sp>
            <p:nvSpPr>
              <p:cNvPr id="22" name="Freeform 19">
                <a:extLst>
                  <a:ext uri="{FF2B5EF4-FFF2-40B4-BE49-F238E27FC236}">
                    <a16:creationId xmlns:a16="http://schemas.microsoft.com/office/drawing/2014/main" id="{6CDFAF13-00A9-8F5F-B3F7-51E145423F8C}"/>
                  </a:ext>
                </a:extLst>
              </p:cNvPr>
              <p:cNvSpPr/>
              <p:nvPr/>
            </p:nvSpPr>
            <p:spPr>
              <a:xfrm>
                <a:off x="0" y="102173"/>
                <a:ext cx="1808574" cy="1338345"/>
              </a:xfrm>
              <a:custGeom>
                <a:avLst/>
                <a:gdLst/>
                <a:ahLst/>
                <a:cxnLst/>
                <a:rect l="l" t="t" r="r" b="b"/>
                <a:pathLst>
                  <a:path w="1808574" h="1338345">
                    <a:moveTo>
                      <a:pt x="0" y="0"/>
                    </a:moveTo>
                    <a:lnTo>
                      <a:pt x="1808574" y="0"/>
                    </a:lnTo>
                    <a:lnTo>
                      <a:pt x="1808574" y="1338345"/>
                    </a:lnTo>
                    <a:lnTo>
                      <a:pt x="0" y="1338345"/>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23" name="Freeform 20">
                <a:extLst>
                  <a:ext uri="{FF2B5EF4-FFF2-40B4-BE49-F238E27FC236}">
                    <a16:creationId xmlns:a16="http://schemas.microsoft.com/office/drawing/2014/main" id="{BBE14133-B27C-5E3D-AA7B-53813DAD00DB}"/>
                  </a:ext>
                </a:extLst>
              </p:cNvPr>
              <p:cNvSpPr/>
              <p:nvPr/>
            </p:nvSpPr>
            <p:spPr>
              <a:xfrm>
                <a:off x="4391122" y="56562"/>
                <a:ext cx="1429567" cy="1429567"/>
              </a:xfrm>
              <a:custGeom>
                <a:avLst/>
                <a:gdLst/>
                <a:ahLst/>
                <a:cxnLst/>
                <a:rect l="l" t="t" r="r" b="b"/>
                <a:pathLst>
                  <a:path w="1429567" h="1429567">
                    <a:moveTo>
                      <a:pt x="0" y="0"/>
                    </a:moveTo>
                    <a:lnTo>
                      <a:pt x="1429567" y="0"/>
                    </a:lnTo>
                    <a:lnTo>
                      <a:pt x="1429567" y="1429567"/>
                    </a:lnTo>
                    <a:lnTo>
                      <a:pt x="0" y="1429567"/>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4" name="Freeform 21">
                <a:extLst>
                  <a:ext uri="{FF2B5EF4-FFF2-40B4-BE49-F238E27FC236}">
                    <a16:creationId xmlns:a16="http://schemas.microsoft.com/office/drawing/2014/main" id="{67E29B9B-E742-1FC0-5C4B-FCEFF32439E3}"/>
                  </a:ext>
                </a:extLst>
              </p:cNvPr>
              <p:cNvSpPr/>
              <p:nvPr/>
            </p:nvSpPr>
            <p:spPr>
              <a:xfrm>
                <a:off x="2286510" y="0"/>
                <a:ext cx="1542691" cy="1542691"/>
              </a:xfrm>
              <a:custGeom>
                <a:avLst/>
                <a:gdLst/>
                <a:ahLst/>
                <a:cxnLst/>
                <a:rect l="l" t="t" r="r" b="b"/>
                <a:pathLst>
                  <a:path w="1542691" h="1542691">
                    <a:moveTo>
                      <a:pt x="0" y="0"/>
                    </a:moveTo>
                    <a:lnTo>
                      <a:pt x="1542691" y="0"/>
                    </a:lnTo>
                    <a:lnTo>
                      <a:pt x="1542691" y="1542691"/>
                    </a:lnTo>
                    <a:lnTo>
                      <a:pt x="0" y="1542691"/>
                    </a:lnTo>
                    <a:lnTo>
                      <a:pt x="0" y="0"/>
                    </a:lnTo>
                    <a:close/>
                  </a:path>
                </a:pathLst>
              </a:custGeom>
              <a:blipFill>
                <a:blip r:embed="rId13"/>
                <a:stretch>
                  <a:fillRect/>
                </a:stretch>
              </a:blipFill>
            </p:spPr>
            <p:txBody>
              <a:bodyPr/>
              <a:lstStyle/>
              <a:p>
                <a:endParaRPr lang="en-US" sz="1200"/>
              </a:p>
            </p:txBody>
          </p:sp>
          <p:sp>
            <p:nvSpPr>
              <p:cNvPr id="25" name="Freeform 22">
                <a:extLst>
                  <a:ext uri="{FF2B5EF4-FFF2-40B4-BE49-F238E27FC236}">
                    <a16:creationId xmlns:a16="http://schemas.microsoft.com/office/drawing/2014/main" id="{DEFF357E-4AF1-DD4B-B5B2-6BBCDC960412}"/>
                  </a:ext>
                </a:extLst>
              </p:cNvPr>
              <p:cNvSpPr/>
              <p:nvPr/>
            </p:nvSpPr>
            <p:spPr>
              <a:xfrm>
                <a:off x="2286510" y="2606018"/>
                <a:ext cx="1568355" cy="1542691"/>
              </a:xfrm>
              <a:custGeom>
                <a:avLst/>
                <a:gdLst/>
                <a:ahLst/>
                <a:cxnLst/>
                <a:rect l="l" t="t" r="r" b="b"/>
                <a:pathLst>
                  <a:path w="1568355" h="1542691">
                    <a:moveTo>
                      <a:pt x="0" y="0"/>
                    </a:moveTo>
                    <a:lnTo>
                      <a:pt x="1568355" y="0"/>
                    </a:lnTo>
                    <a:lnTo>
                      <a:pt x="1568355" y="1542691"/>
                    </a:lnTo>
                    <a:lnTo>
                      <a:pt x="0" y="1542691"/>
                    </a:lnTo>
                    <a:lnTo>
                      <a:pt x="0" y="0"/>
                    </a:lnTo>
                    <a:close/>
                  </a:path>
                </a:pathLst>
              </a:custGeom>
              <a:blipFill>
                <a:blip r:embed="rId14"/>
                <a:stretch>
                  <a:fillRect/>
                </a:stretch>
              </a:blipFill>
            </p:spPr>
            <p:txBody>
              <a:bodyPr/>
              <a:lstStyle/>
              <a:p>
                <a:endParaRPr lang="en-US" sz="1200"/>
              </a:p>
            </p:txBody>
          </p:sp>
          <p:sp>
            <p:nvSpPr>
              <p:cNvPr id="26" name="TextBox 23">
                <a:extLst>
                  <a:ext uri="{FF2B5EF4-FFF2-40B4-BE49-F238E27FC236}">
                    <a16:creationId xmlns:a16="http://schemas.microsoft.com/office/drawing/2014/main" id="{F0BBCF29-30A9-F220-1FF4-884FF7D30AED}"/>
                  </a:ext>
                </a:extLst>
              </p:cNvPr>
              <p:cNvSpPr txBox="1"/>
              <p:nvPr/>
            </p:nvSpPr>
            <p:spPr>
              <a:xfrm>
                <a:off x="251866" y="1559830"/>
                <a:ext cx="1304838" cy="488982"/>
              </a:xfrm>
              <a:prstGeom prst="rect">
                <a:avLst/>
              </a:prstGeom>
            </p:spPr>
            <p:txBody>
              <a:bodyPr wrap="square" lIns="0" tIns="0" rIns="0" bIns="0" rtlCol="0" anchor="t">
                <a:spAutoFit/>
              </a:bodyPr>
              <a:lstStyle/>
              <a:p>
                <a:pPr algn="ctr">
                  <a:lnSpc>
                    <a:spcPts val="2050"/>
                  </a:lnSpc>
                </a:pPr>
                <a:r>
                  <a:rPr lang="en-US" sz="1464" dirty="0">
                    <a:solidFill>
                      <a:srgbClr val="000000"/>
                    </a:solidFill>
                    <a:latin typeface="Segoe UI"/>
                    <a:ea typeface="Segoe UI"/>
                    <a:cs typeface="Segoe UI"/>
                    <a:sym typeface="Segoe UI"/>
                  </a:rPr>
                  <a:t>Discord</a:t>
                </a:r>
              </a:p>
            </p:txBody>
          </p:sp>
          <p:sp>
            <p:nvSpPr>
              <p:cNvPr id="27" name="TextBox 24">
                <a:extLst>
                  <a:ext uri="{FF2B5EF4-FFF2-40B4-BE49-F238E27FC236}">
                    <a16:creationId xmlns:a16="http://schemas.microsoft.com/office/drawing/2014/main" id="{56A086F4-2980-7709-2B10-6AFED286ED63}"/>
                  </a:ext>
                </a:extLst>
              </p:cNvPr>
              <p:cNvSpPr txBox="1"/>
              <p:nvPr/>
            </p:nvSpPr>
            <p:spPr>
              <a:xfrm>
                <a:off x="4247990" y="1559830"/>
                <a:ext cx="1712714" cy="488982"/>
              </a:xfrm>
              <a:prstGeom prst="rect">
                <a:avLst/>
              </a:prstGeom>
            </p:spPr>
            <p:txBody>
              <a:bodyPr wrap="square" lIns="0" tIns="0" rIns="0" bIns="0" rtlCol="0" anchor="t">
                <a:spAutoFit/>
              </a:bodyPr>
              <a:lstStyle/>
              <a:p>
                <a:pPr algn="ctr">
                  <a:lnSpc>
                    <a:spcPts val="2050"/>
                  </a:lnSpc>
                </a:pPr>
                <a:r>
                  <a:rPr lang="en-US" sz="1464" dirty="0">
                    <a:solidFill>
                      <a:srgbClr val="000000"/>
                    </a:solidFill>
                    <a:latin typeface="Segoe UI"/>
                    <a:ea typeface="Segoe UI"/>
                    <a:cs typeface="Segoe UI"/>
                    <a:sym typeface="Segoe UI"/>
                  </a:rPr>
                  <a:t>Snapchat</a:t>
                </a:r>
              </a:p>
            </p:txBody>
          </p:sp>
          <p:sp>
            <p:nvSpPr>
              <p:cNvPr id="28" name="TextBox 25">
                <a:extLst>
                  <a:ext uri="{FF2B5EF4-FFF2-40B4-BE49-F238E27FC236}">
                    <a16:creationId xmlns:a16="http://schemas.microsoft.com/office/drawing/2014/main" id="{803960E0-BD7C-79B3-0A25-80C85E7504E2}"/>
                  </a:ext>
                </a:extLst>
              </p:cNvPr>
              <p:cNvSpPr txBox="1"/>
              <p:nvPr/>
            </p:nvSpPr>
            <p:spPr>
              <a:xfrm>
                <a:off x="4509068" y="4178499"/>
                <a:ext cx="1176314" cy="488982"/>
              </a:xfrm>
              <a:prstGeom prst="rect">
                <a:avLst/>
              </a:prstGeom>
            </p:spPr>
            <p:txBody>
              <a:bodyPr wrap="square" lIns="0" tIns="0" rIns="0" bIns="0" rtlCol="0" anchor="t">
                <a:spAutoFit/>
              </a:bodyPr>
              <a:lstStyle/>
              <a:p>
                <a:pPr algn="ctr">
                  <a:lnSpc>
                    <a:spcPts val="2050"/>
                  </a:lnSpc>
                </a:pPr>
                <a:r>
                  <a:rPr lang="en-US" sz="1464" dirty="0">
                    <a:solidFill>
                      <a:srgbClr val="000000"/>
                    </a:solidFill>
                    <a:latin typeface="Segoe UI"/>
                    <a:ea typeface="Segoe UI"/>
                    <a:cs typeface="Segoe UI"/>
                    <a:sym typeface="Segoe UI"/>
                  </a:rPr>
                  <a:t>Roblox</a:t>
                </a:r>
              </a:p>
            </p:txBody>
          </p:sp>
          <p:sp>
            <p:nvSpPr>
              <p:cNvPr id="29" name="TextBox 26">
                <a:extLst>
                  <a:ext uri="{FF2B5EF4-FFF2-40B4-BE49-F238E27FC236}">
                    <a16:creationId xmlns:a16="http://schemas.microsoft.com/office/drawing/2014/main" id="{C78806C0-100C-6119-C9A9-0CF779D39D13}"/>
                  </a:ext>
                </a:extLst>
              </p:cNvPr>
              <p:cNvSpPr txBox="1"/>
              <p:nvPr/>
            </p:nvSpPr>
            <p:spPr>
              <a:xfrm>
                <a:off x="78092" y="4201693"/>
                <a:ext cx="1652382" cy="488982"/>
              </a:xfrm>
              <a:prstGeom prst="rect">
                <a:avLst/>
              </a:prstGeom>
            </p:spPr>
            <p:txBody>
              <a:bodyPr wrap="square" lIns="0" tIns="0" rIns="0" bIns="0" rtlCol="0" anchor="t">
                <a:spAutoFit/>
              </a:bodyPr>
              <a:lstStyle/>
              <a:p>
                <a:pPr algn="ctr">
                  <a:lnSpc>
                    <a:spcPts val="2050"/>
                  </a:lnSpc>
                </a:pPr>
                <a:r>
                  <a:rPr lang="en-US" sz="1464" dirty="0">
                    <a:solidFill>
                      <a:srgbClr val="000000"/>
                    </a:solidFill>
                    <a:latin typeface="Segoe UI"/>
                    <a:ea typeface="Segoe UI"/>
                    <a:cs typeface="Segoe UI"/>
                    <a:sym typeface="Segoe UI"/>
                  </a:rPr>
                  <a:t>Minecraft</a:t>
                </a:r>
              </a:p>
            </p:txBody>
          </p:sp>
          <p:sp>
            <p:nvSpPr>
              <p:cNvPr id="30" name="TextBox 27">
                <a:extLst>
                  <a:ext uri="{FF2B5EF4-FFF2-40B4-BE49-F238E27FC236}">
                    <a16:creationId xmlns:a16="http://schemas.microsoft.com/office/drawing/2014/main" id="{4D86AAC7-EC0C-5FC2-B7C7-CA0EFDF4A8B0}"/>
                  </a:ext>
                </a:extLst>
              </p:cNvPr>
              <p:cNvSpPr txBox="1"/>
              <p:nvPr/>
            </p:nvSpPr>
            <p:spPr>
              <a:xfrm>
                <a:off x="2207188" y="1559830"/>
                <a:ext cx="1701336" cy="488982"/>
              </a:xfrm>
              <a:prstGeom prst="rect">
                <a:avLst/>
              </a:prstGeom>
            </p:spPr>
            <p:txBody>
              <a:bodyPr lIns="0" tIns="0" rIns="0" bIns="0" rtlCol="0" anchor="t">
                <a:spAutoFit/>
              </a:bodyPr>
              <a:lstStyle/>
              <a:p>
                <a:pPr algn="ctr">
                  <a:lnSpc>
                    <a:spcPts val="2050"/>
                  </a:lnSpc>
                </a:pPr>
                <a:r>
                  <a:rPr lang="en-US" sz="1464">
                    <a:solidFill>
                      <a:srgbClr val="000000"/>
                    </a:solidFill>
                    <a:latin typeface="Segoe UI"/>
                    <a:ea typeface="Segoe UI"/>
                    <a:cs typeface="Segoe UI"/>
                    <a:sym typeface="Segoe UI"/>
                  </a:rPr>
                  <a:t>Instagram</a:t>
                </a:r>
              </a:p>
            </p:txBody>
          </p:sp>
          <p:sp>
            <p:nvSpPr>
              <p:cNvPr id="31" name="TextBox 28">
                <a:extLst>
                  <a:ext uri="{FF2B5EF4-FFF2-40B4-BE49-F238E27FC236}">
                    <a16:creationId xmlns:a16="http://schemas.microsoft.com/office/drawing/2014/main" id="{A299BA34-263B-8A2C-F30D-BDD14254BC2A}"/>
                  </a:ext>
                </a:extLst>
              </p:cNvPr>
              <p:cNvSpPr txBox="1"/>
              <p:nvPr/>
            </p:nvSpPr>
            <p:spPr>
              <a:xfrm>
                <a:off x="2286512" y="4201693"/>
                <a:ext cx="1516060" cy="488982"/>
              </a:xfrm>
              <a:prstGeom prst="rect">
                <a:avLst/>
              </a:prstGeom>
            </p:spPr>
            <p:txBody>
              <a:bodyPr lIns="0" tIns="0" rIns="0" bIns="0" rtlCol="0" anchor="t">
                <a:spAutoFit/>
              </a:bodyPr>
              <a:lstStyle/>
              <a:p>
                <a:pPr algn="ctr">
                  <a:lnSpc>
                    <a:spcPts val="2050"/>
                  </a:lnSpc>
                </a:pPr>
                <a:r>
                  <a:rPr lang="en-US" sz="1464">
                    <a:solidFill>
                      <a:srgbClr val="000000"/>
                    </a:solidFill>
                    <a:latin typeface="Segoe UI"/>
                    <a:ea typeface="Segoe UI"/>
                    <a:cs typeface="Segoe UI"/>
                    <a:sym typeface="Segoe UI"/>
                  </a:rPr>
                  <a:t>YouTube</a:t>
                </a:r>
              </a:p>
            </p:txBody>
          </p:sp>
          <p:sp>
            <p:nvSpPr>
              <p:cNvPr id="51" name="Freeform 29">
                <a:extLst>
                  <a:ext uri="{FF2B5EF4-FFF2-40B4-BE49-F238E27FC236}">
                    <a16:creationId xmlns:a16="http://schemas.microsoft.com/office/drawing/2014/main" id="{89436E95-3E43-4828-A882-2C8C951A0D68}"/>
                  </a:ext>
                </a:extLst>
              </p:cNvPr>
              <p:cNvSpPr/>
              <p:nvPr/>
            </p:nvSpPr>
            <p:spPr>
              <a:xfrm>
                <a:off x="6371201" y="2697052"/>
                <a:ext cx="1360624" cy="1360624"/>
              </a:xfrm>
              <a:custGeom>
                <a:avLst/>
                <a:gdLst/>
                <a:ahLst/>
                <a:cxnLst/>
                <a:rect l="l" t="t" r="r" b="b"/>
                <a:pathLst>
                  <a:path w="1360624" h="1360624">
                    <a:moveTo>
                      <a:pt x="0" y="0"/>
                    </a:moveTo>
                    <a:lnTo>
                      <a:pt x="1360624" y="0"/>
                    </a:lnTo>
                    <a:lnTo>
                      <a:pt x="1360624" y="1360623"/>
                    </a:lnTo>
                    <a:lnTo>
                      <a:pt x="0" y="1360623"/>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52" name="TextBox 30">
                <a:extLst>
                  <a:ext uri="{FF2B5EF4-FFF2-40B4-BE49-F238E27FC236}">
                    <a16:creationId xmlns:a16="http://schemas.microsoft.com/office/drawing/2014/main" id="{2A125B64-A531-A2DD-1C50-D4609EF38DC6}"/>
                  </a:ext>
                </a:extLst>
              </p:cNvPr>
              <p:cNvSpPr txBox="1"/>
              <p:nvPr/>
            </p:nvSpPr>
            <p:spPr>
              <a:xfrm>
                <a:off x="6336732" y="4214889"/>
                <a:ext cx="1485368" cy="488982"/>
              </a:xfrm>
              <a:prstGeom prst="rect">
                <a:avLst/>
              </a:prstGeom>
            </p:spPr>
            <p:txBody>
              <a:bodyPr lIns="0" tIns="0" rIns="0" bIns="0" rtlCol="0" anchor="t">
                <a:spAutoFit/>
              </a:bodyPr>
              <a:lstStyle/>
              <a:p>
                <a:pPr algn="ctr">
                  <a:lnSpc>
                    <a:spcPts val="2050"/>
                  </a:lnSpc>
                </a:pPr>
                <a:r>
                  <a:rPr lang="en-US" sz="1464">
                    <a:solidFill>
                      <a:srgbClr val="000000"/>
                    </a:solidFill>
                    <a:latin typeface="Segoe UI"/>
                    <a:ea typeface="Segoe UI"/>
                    <a:cs typeface="Segoe UI"/>
                    <a:sym typeface="Segoe UI"/>
                  </a:rPr>
                  <a:t>TikTok</a:t>
                </a:r>
              </a:p>
            </p:txBody>
          </p:sp>
          <p:sp>
            <p:nvSpPr>
              <p:cNvPr id="53" name="Freeform 31">
                <a:extLst>
                  <a:ext uri="{FF2B5EF4-FFF2-40B4-BE49-F238E27FC236}">
                    <a16:creationId xmlns:a16="http://schemas.microsoft.com/office/drawing/2014/main" id="{FD092836-B85F-8B5E-CE5C-20E916C7F6B7}"/>
                  </a:ext>
                </a:extLst>
              </p:cNvPr>
              <p:cNvSpPr/>
              <p:nvPr/>
            </p:nvSpPr>
            <p:spPr>
              <a:xfrm>
                <a:off x="6379489" y="137255"/>
                <a:ext cx="1386411" cy="1414705"/>
              </a:xfrm>
              <a:custGeom>
                <a:avLst/>
                <a:gdLst/>
                <a:ahLst/>
                <a:cxnLst/>
                <a:rect l="l" t="t" r="r" b="b"/>
                <a:pathLst>
                  <a:path w="1386411" h="1414705">
                    <a:moveTo>
                      <a:pt x="0" y="0"/>
                    </a:moveTo>
                    <a:lnTo>
                      <a:pt x="1386411" y="0"/>
                    </a:lnTo>
                    <a:lnTo>
                      <a:pt x="1386411" y="1414705"/>
                    </a:lnTo>
                    <a:lnTo>
                      <a:pt x="0" y="1414705"/>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54" name="TextBox 32">
                <a:extLst>
                  <a:ext uri="{FF2B5EF4-FFF2-40B4-BE49-F238E27FC236}">
                    <a16:creationId xmlns:a16="http://schemas.microsoft.com/office/drawing/2014/main" id="{AADEF3C8-FD3C-9700-65D4-87D737A7075C}"/>
                  </a:ext>
                </a:extLst>
              </p:cNvPr>
              <p:cNvSpPr txBox="1"/>
              <p:nvPr/>
            </p:nvSpPr>
            <p:spPr>
              <a:xfrm>
                <a:off x="6220484" y="1559830"/>
                <a:ext cx="1662064" cy="488982"/>
              </a:xfrm>
              <a:prstGeom prst="rect">
                <a:avLst/>
              </a:prstGeom>
            </p:spPr>
            <p:txBody>
              <a:bodyPr lIns="0" tIns="0" rIns="0" bIns="0" rtlCol="0" anchor="t">
                <a:spAutoFit/>
              </a:bodyPr>
              <a:lstStyle/>
              <a:p>
                <a:pPr algn="ctr">
                  <a:lnSpc>
                    <a:spcPts val="2050"/>
                  </a:lnSpc>
                </a:pPr>
                <a:r>
                  <a:rPr lang="en-US" sz="1464" dirty="0">
                    <a:solidFill>
                      <a:srgbClr val="000000"/>
                    </a:solidFill>
                    <a:latin typeface="Segoe UI"/>
                    <a:ea typeface="Segoe UI"/>
                    <a:cs typeface="Segoe UI"/>
                    <a:sym typeface="Segoe UI"/>
                  </a:rPr>
                  <a:t>X (Twitter)</a:t>
                </a:r>
              </a:p>
            </p:txBody>
          </p:sp>
        </p:grpSp>
      </p:grpSp>
    </p:spTree>
    <p:extLst>
      <p:ext uri="{BB962C8B-B14F-4D97-AF65-F5344CB8AC3E}">
        <p14:creationId xmlns:p14="http://schemas.microsoft.com/office/powerpoint/2010/main" val="255303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E6F30-6253-AA8D-6471-25A57F0C1460}"/>
              </a:ext>
            </a:extLst>
          </p:cNvPr>
          <p:cNvSpPr>
            <a:spLocks noGrp="1"/>
          </p:cNvSpPr>
          <p:nvPr>
            <p:ph type="title"/>
          </p:nvPr>
        </p:nvSpPr>
        <p:spPr/>
        <p:txBody>
          <a:bodyPr/>
          <a:lstStyle/>
          <a:p>
            <a:r>
              <a:rPr lang="en-US" dirty="0"/>
              <a:t>What caregivers and practitioners should watch for</a:t>
            </a:r>
          </a:p>
        </p:txBody>
      </p:sp>
      <p:sp>
        <p:nvSpPr>
          <p:cNvPr id="3" name="Content Placeholder 2">
            <a:extLst>
              <a:ext uri="{FF2B5EF4-FFF2-40B4-BE49-F238E27FC236}">
                <a16:creationId xmlns:a16="http://schemas.microsoft.com/office/drawing/2014/main" id="{27F1ED13-0795-B507-25A1-08AD67199672}"/>
              </a:ext>
            </a:extLst>
          </p:cNvPr>
          <p:cNvSpPr>
            <a:spLocks noGrp="1"/>
          </p:cNvSpPr>
          <p:nvPr>
            <p:ph idx="1"/>
          </p:nvPr>
        </p:nvSpPr>
        <p:spPr>
          <a:xfrm>
            <a:off x="1013748" y="2205320"/>
            <a:ext cx="5185410" cy="3683416"/>
          </a:xfrm>
        </p:spPr>
        <p:txBody>
          <a:bodyPr>
            <a:normAutofit/>
          </a:bodyPr>
          <a:lstStyle/>
          <a:p>
            <a:pPr marL="0" indent="0">
              <a:buNone/>
            </a:pPr>
            <a:r>
              <a:rPr lang="en-US" dirty="0"/>
              <a:t>Online indicators</a:t>
            </a:r>
          </a:p>
          <a:p>
            <a:r>
              <a:rPr lang="en-US" sz="1800" dirty="0">
                <a:latin typeface="Segoe UI Semibold" panose="020B0702040204020203" pitchFamily="34" charset="0"/>
                <a:cs typeface="Segoe UI Semibold" panose="020B0702040204020203" pitchFamily="34" charset="0"/>
              </a:rPr>
              <a:t>Repeated sharing of graphic violence</a:t>
            </a:r>
          </a:p>
          <a:p>
            <a:r>
              <a:rPr lang="en-US" sz="1800" dirty="0">
                <a:latin typeface="Segoe UI Semibold" panose="020B0702040204020203" pitchFamily="34" charset="0"/>
                <a:cs typeface="Segoe UI Semibold" panose="020B0702040204020203" pitchFamily="34" charset="0"/>
              </a:rPr>
              <a:t>Humor or praise directed at mass casualty events</a:t>
            </a:r>
          </a:p>
          <a:p>
            <a:r>
              <a:rPr lang="en-US" sz="1800" dirty="0">
                <a:latin typeface="Segoe UI Semibold" panose="020B0702040204020203" pitchFamily="34" charset="0"/>
                <a:cs typeface="Segoe UI Semibold" panose="020B0702040204020203" pitchFamily="34" charset="0"/>
              </a:rPr>
              <a:t>Increased time spent online</a:t>
            </a:r>
          </a:p>
          <a:p>
            <a:r>
              <a:rPr lang="en-US" sz="1800" dirty="0">
                <a:latin typeface="Segoe UI Semibold" panose="020B0702040204020203" pitchFamily="34" charset="0"/>
                <a:cs typeface="Segoe UI Semibold" panose="020B0702040204020203" pitchFamily="34" charset="0"/>
              </a:rPr>
              <a:t>Migration to fringe or unmoderated online spaces</a:t>
            </a:r>
          </a:p>
        </p:txBody>
      </p:sp>
      <p:sp>
        <p:nvSpPr>
          <p:cNvPr id="7" name="Freeform 5">
            <a:extLst>
              <a:ext uri="{FF2B5EF4-FFF2-40B4-BE49-F238E27FC236}">
                <a16:creationId xmlns:a16="http://schemas.microsoft.com/office/drawing/2014/main" id="{E8DB4BF0-688B-B8B7-5C68-B2C613D2B0B4}"/>
              </a:ext>
            </a:extLst>
          </p:cNvPr>
          <p:cNvSpPr/>
          <p:nvPr/>
        </p:nvSpPr>
        <p:spPr>
          <a:xfrm>
            <a:off x="573752" y="2063411"/>
            <a:ext cx="439996" cy="527731"/>
          </a:xfrm>
          <a:custGeom>
            <a:avLst/>
            <a:gdLst/>
            <a:ahLst/>
            <a:cxnLst/>
            <a:rect l="l" t="t" r="r" b="b"/>
            <a:pathLst>
              <a:path w="659994" h="791597">
                <a:moveTo>
                  <a:pt x="0" y="0"/>
                </a:moveTo>
                <a:lnTo>
                  <a:pt x="659993" y="0"/>
                </a:lnTo>
                <a:lnTo>
                  <a:pt x="659993" y="791596"/>
                </a:lnTo>
                <a:lnTo>
                  <a:pt x="0" y="79159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200"/>
          </a:p>
        </p:txBody>
      </p:sp>
      <p:pic>
        <p:nvPicPr>
          <p:cNvPr id="12" name="Picture 11">
            <a:extLst>
              <a:ext uri="{FF2B5EF4-FFF2-40B4-BE49-F238E27FC236}">
                <a16:creationId xmlns:a16="http://schemas.microsoft.com/office/drawing/2014/main" id="{5D6477DB-81DA-BDF6-16B0-79CBED794049}"/>
              </a:ext>
            </a:extLst>
          </p:cNvPr>
          <p:cNvPicPr>
            <a:picLocks noChangeAspect="1"/>
          </p:cNvPicPr>
          <p:nvPr/>
        </p:nvPicPr>
        <p:blipFill>
          <a:blip r:embed="rId4"/>
          <a:stretch>
            <a:fillRect/>
          </a:stretch>
        </p:blipFill>
        <p:spPr>
          <a:xfrm>
            <a:off x="435101" y="2137288"/>
            <a:ext cx="484662" cy="547879"/>
          </a:xfrm>
          <a:prstGeom prst="rect">
            <a:avLst/>
          </a:prstGeom>
        </p:spPr>
      </p:pic>
      <p:pic>
        <p:nvPicPr>
          <p:cNvPr id="18" name="Picture 17">
            <a:extLst>
              <a:ext uri="{FF2B5EF4-FFF2-40B4-BE49-F238E27FC236}">
                <a16:creationId xmlns:a16="http://schemas.microsoft.com/office/drawing/2014/main" id="{A3FC07D6-9708-D1A4-9703-2685BDB956F5}"/>
              </a:ext>
            </a:extLst>
          </p:cNvPr>
          <p:cNvPicPr>
            <a:picLocks noChangeAspect="1"/>
          </p:cNvPicPr>
          <p:nvPr/>
        </p:nvPicPr>
        <p:blipFill>
          <a:blip r:embed="rId5"/>
          <a:stretch>
            <a:fillRect/>
          </a:stretch>
        </p:blipFill>
        <p:spPr>
          <a:xfrm>
            <a:off x="6199158" y="2137288"/>
            <a:ext cx="488876" cy="547879"/>
          </a:xfrm>
          <a:prstGeom prst="rect">
            <a:avLst/>
          </a:prstGeom>
        </p:spPr>
      </p:pic>
      <p:sp>
        <p:nvSpPr>
          <p:cNvPr id="19" name="Content Placeholder 2">
            <a:extLst>
              <a:ext uri="{FF2B5EF4-FFF2-40B4-BE49-F238E27FC236}">
                <a16:creationId xmlns:a16="http://schemas.microsoft.com/office/drawing/2014/main" id="{4AB05E6E-2FD9-0E0B-6682-67B660347F46}"/>
              </a:ext>
            </a:extLst>
          </p:cNvPr>
          <p:cNvSpPr txBox="1">
            <a:spLocks/>
          </p:cNvSpPr>
          <p:nvPr/>
        </p:nvSpPr>
        <p:spPr>
          <a:xfrm>
            <a:off x="6786660" y="2205320"/>
            <a:ext cx="5185410" cy="3683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Offline indicators</a:t>
            </a:r>
          </a:p>
          <a:p>
            <a:r>
              <a:rPr lang="en-US" sz="1800" dirty="0">
                <a:latin typeface="Segoe UI Semibold" panose="020B0702040204020203" pitchFamily="34" charset="0"/>
                <a:cs typeface="Segoe UI Semibold" panose="020B0702040204020203" pitchFamily="34" charset="0"/>
              </a:rPr>
              <a:t>Sudden onset of mental health concerns or increased severity of existing conditions, including suicidal ideation or self-harm</a:t>
            </a:r>
          </a:p>
          <a:p>
            <a:r>
              <a:rPr lang="en-US" sz="1800" dirty="0">
                <a:latin typeface="Segoe UI Semibold" panose="020B0702040204020203" pitchFamily="34" charset="0"/>
                <a:cs typeface="Segoe UI Semibold" panose="020B0702040204020203" pitchFamily="34" charset="0"/>
              </a:rPr>
              <a:t>Social withdrawal or isolation</a:t>
            </a:r>
          </a:p>
          <a:p>
            <a:r>
              <a:rPr lang="en-US" sz="1800" dirty="0">
                <a:latin typeface="Segoe UI Semibold" panose="020B0702040204020203" pitchFamily="34" charset="0"/>
                <a:cs typeface="Segoe UI Semibold" panose="020B0702040204020203" pitchFamily="34" charset="0"/>
              </a:rPr>
              <a:t>The development of new radical beliefs or extreme habits</a:t>
            </a:r>
          </a:p>
          <a:p>
            <a:r>
              <a:rPr lang="en-US" sz="1800" dirty="0">
                <a:latin typeface="Segoe UI Semibold" panose="020B0702040204020203" pitchFamily="34" charset="0"/>
                <a:cs typeface="Segoe UI Semibold" panose="020B0702040204020203" pitchFamily="34" charset="0"/>
              </a:rPr>
              <a:t>A growing fixation on violence or perpetrators of violence</a:t>
            </a:r>
          </a:p>
          <a:p>
            <a:r>
              <a:rPr lang="en-US" sz="1800" dirty="0">
                <a:latin typeface="Segoe UI Semibold" panose="020B0702040204020203" pitchFamily="34" charset="0"/>
                <a:cs typeface="Segoe UI Semibold" panose="020B0702040204020203" pitchFamily="34" charset="0"/>
              </a:rPr>
              <a:t>Use of language and symbols that push an “in-group” ideology </a:t>
            </a:r>
          </a:p>
        </p:txBody>
      </p:sp>
    </p:spTree>
    <p:extLst>
      <p:ext uri="{BB962C8B-B14F-4D97-AF65-F5344CB8AC3E}">
        <p14:creationId xmlns:p14="http://schemas.microsoft.com/office/powerpoint/2010/main" val="39242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light&#10;&#10;AI-generated content may be incorrect.">
            <a:extLst>
              <a:ext uri="{FF2B5EF4-FFF2-40B4-BE49-F238E27FC236}">
                <a16:creationId xmlns:a16="http://schemas.microsoft.com/office/drawing/2014/main" id="{04B5F50B-EBA7-97A8-95E0-3E699563E47A}"/>
              </a:ext>
            </a:extLst>
          </p:cNvPr>
          <p:cNvPicPr>
            <a:picLocks noChangeAspect="1"/>
          </p:cNvPicPr>
          <p:nvPr/>
        </p:nvPicPr>
        <p:blipFill>
          <a:blip r:embed="rId3">
            <a:extLst>
              <a:ext uri="{28A0092B-C50C-407E-A947-70E740481C1C}">
                <a14:useLocalDpi xmlns:a14="http://schemas.microsoft.com/office/drawing/2010/main" val="0"/>
              </a:ext>
            </a:extLst>
          </a:blip>
          <a:srcRect l="35874" r="35680"/>
          <a:stretch>
            <a:fillRect/>
          </a:stretch>
        </p:blipFill>
        <p:spPr>
          <a:xfrm>
            <a:off x="8723870" y="0"/>
            <a:ext cx="3468130" cy="6858000"/>
          </a:xfrm>
          <a:prstGeom prst="rect">
            <a:avLst/>
          </a:prstGeom>
        </p:spPr>
      </p:pic>
      <p:sp>
        <p:nvSpPr>
          <p:cNvPr id="2" name="Title 1">
            <a:extLst>
              <a:ext uri="{FF2B5EF4-FFF2-40B4-BE49-F238E27FC236}">
                <a16:creationId xmlns:a16="http://schemas.microsoft.com/office/drawing/2014/main" id="{28BD7DA7-0D8E-C917-1F6F-61D36FD4BC18}"/>
              </a:ext>
            </a:extLst>
          </p:cNvPr>
          <p:cNvSpPr>
            <a:spLocks noGrp="1"/>
          </p:cNvSpPr>
          <p:nvPr>
            <p:ph type="title"/>
          </p:nvPr>
        </p:nvSpPr>
        <p:spPr/>
        <p:txBody>
          <a:bodyPr/>
          <a:lstStyle/>
          <a:p>
            <a:r>
              <a:rPr lang="en-US" dirty="0"/>
              <a:t>DVERT Resources</a:t>
            </a:r>
          </a:p>
        </p:txBody>
      </p:sp>
      <p:sp>
        <p:nvSpPr>
          <p:cNvPr id="7" name="Content Placeholder 6">
            <a:extLst>
              <a:ext uri="{FF2B5EF4-FFF2-40B4-BE49-F238E27FC236}">
                <a16:creationId xmlns:a16="http://schemas.microsoft.com/office/drawing/2014/main" id="{EE44812E-F42A-527F-F995-14FBAEAF6448}"/>
              </a:ext>
            </a:extLst>
          </p:cNvPr>
          <p:cNvSpPr>
            <a:spLocks noGrp="1"/>
          </p:cNvSpPr>
          <p:nvPr>
            <p:ph idx="1"/>
          </p:nvPr>
        </p:nvSpPr>
        <p:spPr>
          <a:xfrm>
            <a:off x="361950" y="2009775"/>
            <a:ext cx="6137704" cy="4015010"/>
          </a:xfrm>
        </p:spPr>
        <p:txBody>
          <a:bodyPr>
            <a:normAutofit fontScale="92500" lnSpcReduction="10000"/>
          </a:bodyPr>
          <a:lstStyle/>
          <a:p>
            <a:r>
              <a:rPr lang="en-US" dirty="0">
                <a:hlinkClick r:id="rId4"/>
              </a:rPr>
              <a:t>Explainer: Gore Content and Violent Extremism</a:t>
            </a:r>
            <a:endParaRPr lang="en-US" dirty="0"/>
          </a:p>
          <a:p>
            <a:pPr lvl="1"/>
            <a:r>
              <a:rPr lang="en-US" i="1" dirty="0"/>
              <a:t>Rachel Jones and Beth Daviess</a:t>
            </a:r>
          </a:p>
          <a:p>
            <a:r>
              <a:rPr lang="en-US" dirty="0">
                <a:hlinkClick r:id="rId5"/>
              </a:rPr>
              <a:t>764 and The Com: Misconceptions and Guidance</a:t>
            </a:r>
            <a:endParaRPr lang="en-US" dirty="0"/>
          </a:p>
          <a:p>
            <a:pPr lvl="1"/>
            <a:r>
              <a:rPr lang="en-US" i="1" dirty="0"/>
              <a:t>Beth Daviess</a:t>
            </a:r>
          </a:p>
          <a:p>
            <a:r>
              <a:rPr lang="en-US" dirty="0">
                <a:hlinkClick r:id="rId6"/>
              </a:rPr>
              <a:t>Explainer: True Crime Community</a:t>
            </a:r>
            <a:endParaRPr lang="en-US" dirty="0"/>
          </a:p>
          <a:p>
            <a:pPr lvl="1"/>
            <a:r>
              <a:rPr lang="en-US" i="1" dirty="0"/>
              <a:t>Lauren K. Hagy</a:t>
            </a:r>
          </a:p>
          <a:p>
            <a:pPr lvl="1"/>
            <a:endParaRPr lang="en-US" i="1" dirty="0"/>
          </a:p>
          <a:p>
            <a:pPr marL="0" indent="0">
              <a:buNone/>
            </a:pPr>
            <a:r>
              <a:rPr lang="en-US" i="1" dirty="0"/>
              <a:t>Listen to our podcast – </a:t>
            </a:r>
            <a:r>
              <a:rPr lang="en-US" i="1" dirty="0">
                <a:hlinkClick r:id="rId7"/>
              </a:rPr>
              <a:t>The DVERT Brief</a:t>
            </a:r>
            <a:endParaRPr lang="en-US" i="1" dirty="0"/>
          </a:p>
        </p:txBody>
      </p:sp>
      <p:pic>
        <p:nvPicPr>
          <p:cNvPr id="12" name="Picture 11">
            <a:extLst>
              <a:ext uri="{FF2B5EF4-FFF2-40B4-BE49-F238E27FC236}">
                <a16:creationId xmlns:a16="http://schemas.microsoft.com/office/drawing/2014/main" id="{F3291EAD-EB74-A7B3-6276-5739076A83E0}"/>
              </a:ext>
            </a:extLst>
          </p:cNvPr>
          <p:cNvPicPr>
            <a:picLocks noChangeAspect="1"/>
          </p:cNvPicPr>
          <p:nvPr/>
        </p:nvPicPr>
        <p:blipFill>
          <a:blip r:embed="rId8"/>
          <a:stretch>
            <a:fillRect/>
          </a:stretch>
        </p:blipFill>
        <p:spPr>
          <a:xfrm>
            <a:off x="7131649" y="884521"/>
            <a:ext cx="3929449" cy="5088958"/>
          </a:xfrm>
          <a:prstGeom prst="rect">
            <a:avLst/>
          </a:prstGeom>
        </p:spPr>
      </p:pic>
    </p:spTree>
    <p:extLst>
      <p:ext uri="{BB962C8B-B14F-4D97-AF65-F5344CB8AC3E}">
        <p14:creationId xmlns:p14="http://schemas.microsoft.com/office/powerpoint/2010/main" val="723676697"/>
      </p:ext>
    </p:extLst>
  </p:cSld>
  <p:clrMapOvr>
    <a:masterClrMapping/>
  </p:clrMapOvr>
</p:sld>
</file>

<file path=ppt/theme/theme1.xml><?xml version="1.0" encoding="utf-8"?>
<a:theme xmlns:a="http://schemas.openxmlformats.org/drawingml/2006/main" name="Office Theme">
  <a:themeElements>
    <a:clrScheme name="CNA Colors">
      <a:dk1>
        <a:srgbClr val="002F5F"/>
      </a:dk1>
      <a:lt1>
        <a:sysClr val="window" lastClr="FFFFFF"/>
      </a:lt1>
      <a:dk2>
        <a:srgbClr val="002F5F"/>
      </a:dk2>
      <a:lt2>
        <a:srgbClr val="FFFFFF"/>
      </a:lt2>
      <a:accent1>
        <a:srgbClr val="005EB8"/>
      </a:accent1>
      <a:accent2>
        <a:srgbClr val="81BC00"/>
      </a:accent2>
      <a:accent3>
        <a:srgbClr val="002F5F"/>
      </a:accent3>
      <a:accent4>
        <a:srgbClr val="44546A"/>
      </a:accent4>
      <a:accent5>
        <a:srgbClr val="00A3E0"/>
      </a:accent5>
      <a:accent6>
        <a:srgbClr val="E87722"/>
      </a:accent6>
      <a:hlink>
        <a:srgbClr val="2716CA"/>
      </a:hlink>
      <a:folHlink>
        <a:srgbClr val="6F58BA"/>
      </a:folHlink>
    </a:clrScheme>
    <a:fontScheme name="CNA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vert="vert270" rtlCol="0" anchor="ctr"/>
      <a:lstStyle>
        <a:defPPr algn="ctr">
          <a:defRPr sz="2800" dirty="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bc21f7b-9314-443a-858f-8a56a537df7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D191A58626F746959A6D72532544F8" ma:contentTypeVersion="14" ma:contentTypeDescription="Create a new document." ma:contentTypeScope="" ma:versionID="3d18c93d9765e5c05ff41100e1741d0e">
  <xsd:schema xmlns:xsd="http://www.w3.org/2001/XMLSchema" xmlns:xs="http://www.w3.org/2001/XMLSchema" xmlns:p="http://schemas.microsoft.com/office/2006/metadata/properties" xmlns:ns3="8bc21f7b-9314-443a-858f-8a56a537df7c" xmlns:ns4="0c76884d-a691-4bcd-a938-d94be13ba0b8" targetNamespace="http://schemas.microsoft.com/office/2006/metadata/properties" ma:root="true" ma:fieldsID="c852aa389f76f7802231347c9a607614" ns3:_="" ns4:_="">
    <xsd:import namespace="8bc21f7b-9314-443a-858f-8a56a537df7c"/>
    <xsd:import namespace="0c76884d-a691-4bcd-a938-d94be13ba0b8"/>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21f7b-9314-443a-858f-8a56a537df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76884d-a691-4bcd-a938-d94be13ba0b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B51FD2-E3A0-42B0-9684-DBDE0AC3B010}">
  <ds:schemaRefs>
    <ds:schemaRef ds:uri="http://schemas.microsoft.com/sharepoint/v3/contenttype/forms"/>
  </ds:schemaRefs>
</ds:datastoreItem>
</file>

<file path=customXml/itemProps2.xml><?xml version="1.0" encoding="utf-8"?>
<ds:datastoreItem xmlns:ds="http://schemas.openxmlformats.org/officeDocument/2006/customXml" ds:itemID="{9657A847-D8DD-46DE-A784-C4DF7DE7719A}">
  <ds:schemaRefs>
    <ds:schemaRef ds:uri="http://purl.org/dc/terms/"/>
    <ds:schemaRef ds:uri="http://schemas.microsoft.com/office/2006/documentManagement/types"/>
    <ds:schemaRef ds:uri="8bc21f7b-9314-443a-858f-8a56a537df7c"/>
    <ds:schemaRef ds:uri="http://schemas.microsoft.com/office/2006/metadata/properties"/>
    <ds:schemaRef ds:uri="http://purl.org/dc/elements/1.1/"/>
    <ds:schemaRef ds:uri="0c76884d-a691-4bcd-a938-d94be13ba0b8"/>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4AB1C2-34E9-45FE-A2F5-571C3B29D1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21f7b-9314-443a-858f-8a56a537df7c"/>
    <ds:schemaRef ds:uri="0c76884d-a691-4bcd-a938-d94be13ba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18065</TotalTime>
  <Words>1180</Words>
  <Application>Microsoft Office PowerPoint</Application>
  <PresentationFormat>Widescreen</PresentationFormat>
  <Paragraphs>102</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Segoe UI</vt:lpstr>
      <vt:lpstr>Segoe UI Bold</vt:lpstr>
      <vt:lpstr>Segoe UI Semibold</vt:lpstr>
      <vt:lpstr>Office Theme</vt:lpstr>
      <vt:lpstr>How to use these slides</vt:lpstr>
      <vt:lpstr>Gore content</vt:lpstr>
      <vt:lpstr>How do extremists use gore content?</vt:lpstr>
      <vt:lpstr>Where do young people find gore content?</vt:lpstr>
      <vt:lpstr>What caregivers and practitioners should watch for</vt:lpstr>
      <vt:lpstr>DVERT Resources</vt:lpstr>
    </vt:vector>
  </TitlesOfParts>
  <Company>Center for Naval Analyses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Karras, Jennifer</dc:creator>
  <cp:lastModifiedBy>Sun, Christopher</cp:lastModifiedBy>
  <cp:revision>47</cp:revision>
  <dcterms:created xsi:type="dcterms:W3CDTF">2025-05-08T13:50:31Z</dcterms:created>
  <dcterms:modified xsi:type="dcterms:W3CDTF">2026-05-11T17:57:22Z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0x01010079D191A58626F746959A6D72532544F8</vt:lpwstr>
  </property>
</Properties>
</file>