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8" r:id="rId5"/>
    <p:sldId id="411" r:id="rId6"/>
    <p:sldId id="415" r:id="rId7"/>
    <p:sldId id="414" r:id="rId8"/>
    <p:sldId id="41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Bride, Megan" initials="MM" lastIdx="35" clrIdx="0">
    <p:extLst>
      <p:ext uri="{19B8F6BF-5375-455C-9EA6-DF929625EA0E}">
        <p15:presenceInfo xmlns:p15="http://schemas.microsoft.com/office/powerpoint/2012/main" userId="S::McBridem@cna.org::83b35b26-1912-425d-93ab-ff5494118c21" providerId="AD"/>
      </p:ext>
    </p:extLst>
  </p:cmAuthor>
  <p:cmAuthor id="2" name="Hagy, Lauren" initials="LH" lastIdx="1" clrIdx="1">
    <p:extLst>
      <p:ext uri="{19B8F6BF-5375-455C-9EA6-DF929625EA0E}">
        <p15:presenceInfo xmlns:p15="http://schemas.microsoft.com/office/powerpoint/2012/main" userId="S::HagyL@cna.org::189be155-be3b-4e96-adca-faa446022b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EAA"/>
    <a:srgbClr val="FFCC00"/>
    <a:srgbClr val="006600"/>
    <a:srgbClr val="010101"/>
    <a:srgbClr val="FFD9D9"/>
    <a:srgbClr val="CCFF99"/>
    <a:srgbClr val="EDFFC5"/>
    <a:srgbClr val="FF3399"/>
    <a:srgbClr val="FF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3584" autoAdjust="0"/>
  </p:normalViewPr>
  <p:slideViewPr>
    <p:cSldViewPr snapToGrid="0">
      <p:cViewPr varScale="1">
        <p:scale>
          <a:sx n="48" d="100"/>
          <a:sy n="48" d="100"/>
        </p:scale>
        <p:origin x="21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C824DF-3403-45F1-BF45-D3A1E56CA5BA}" type="datetimeFigureOut">
              <a:rPr lang="en-US" smtClean="0"/>
              <a:t>5/12/2026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0E502-9A09-42B5-BC62-E982E86C03F4}" type="slidenum">
              <a:rPr lang="en-US" smtClean="0"/>
              <a:t>‹#›</a:t>
            </a:fld>
            <a:endParaRPr lang="en-US"/>
          </a:p>
        </p:txBody>
      </p:sp>
    </p:spTree>
    <p:extLst>
      <p:ext uri="{BB962C8B-B14F-4D97-AF65-F5344CB8AC3E}">
        <p14:creationId xmlns:p14="http://schemas.microsoft.com/office/powerpoint/2010/main" val="1914098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Member of sextortion networks such as 764 look on the internet for young people susceptible to influence and peer pressure. They especially target </a:t>
            </a:r>
            <a:r>
              <a:rPr lang="en-US" sz="1200" b="1" kern="1200" dirty="0">
                <a:solidFill>
                  <a:schemeClr val="tx1"/>
                </a:solidFill>
                <a:effectLst/>
                <a:latin typeface="+mn-lt"/>
                <a:ea typeface="+mn-ea"/>
                <a:cs typeface="+mn-cs"/>
              </a:rPr>
              <a:t>online communities that encourage eating disorders and self-harm</a:t>
            </a:r>
            <a:r>
              <a:rPr lang="en-US" sz="1200" kern="1200" dirty="0">
                <a:solidFill>
                  <a:schemeClr val="tx1"/>
                </a:solidFill>
                <a:effectLst/>
                <a:latin typeface="+mn-lt"/>
                <a:ea typeface="+mn-ea"/>
                <a:cs typeface="+mn-cs"/>
              </a:rPr>
              <a:t>. For example, they might contact young people who post in pro-anorexia or pro-cutting forums.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Young people who struggle with </a:t>
            </a:r>
            <a:r>
              <a:rPr lang="en-US" sz="1200" b="1" kern="1200" dirty="0">
                <a:solidFill>
                  <a:schemeClr val="tx1"/>
                </a:solidFill>
                <a:effectLst/>
                <a:latin typeface="+mn-lt"/>
                <a:ea typeface="+mn-ea"/>
                <a:cs typeface="+mn-cs"/>
              </a:rPr>
              <a:t>eating disorders</a:t>
            </a:r>
            <a:r>
              <a:rPr lang="en-US" sz="1200" kern="1200" dirty="0">
                <a:solidFill>
                  <a:schemeClr val="tx1"/>
                </a:solidFill>
                <a:effectLst/>
                <a:latin typeface="+mn-lt"/>
                <a:ea typeface="+mn-ea"/>
                <a:cs typeface="+mn-cs"/>
              </a:rPr>
              <a:t>, experience </a:t>
            </a:r>
            <a:r>
              <a:rPr lang="en-US" sz="1200" b="1" kern="1200" dirty="0">
                <a:solidFill>
                  <a:schemeClr val="tx1"/>
                </a:solidFill>
                <a:effectLst/>
                <a:latin typeface="+mn-lt"/>
                <a:ea typeface="+mn-ea"/>
                <a:cs typeface="+mn-cs"/>
              </a:rPr>
              <a:t>suicidal ideation</a:t>
            </a:r>
            <a:r>
              <a:rPr lang="en-US" sz="1200" kern="1200" dirty="0">
                <a:solidFill>
                  <a:schemeClr val="tx1"/>
                </a:solidFill>
                <a:effectLst/>
                <a:latin typeface="+mn-lt"/>
                <a:ea typeface="+mn-ea"/>
                <a:cs typeface="+mn-cs"/>
              </a:rPr>
              <a:t>, and engage in </a:t>
            </a:r>
            <a:r>
              <a:rPr lang="en-US" sz="1200" b="1" kern="1200" dirty="0">
                <a:solidFill>
                  <a:schemeClr val="tx1"/>
                </a:solidFill>
                <a:effectLst/>
                <a:latin typeface="+mn-lt"/>
                <a:ea typeface="+mn-ea"/>
                <a:cs typeface="+mn-cs"/>
              </a:rPr>
              <a:t>self-harm</a:t>
            </a:r>
            <a:r>
              <a:rPr lang="en-US" sz="1200" kern="1200" dirty="0">
                <a:solidFill>
                  <a:schemeClr val="tx1"/>
                </a:solidFill>
                <a:effectLst/>
                <a:latin typeface="+mn-lt"/>
                <a:ea typeface="+mn-ea"/>
                <a:cs typeface="+mn-cs"/>
              </a:rPr>
              <a:t> tend to be experiencing </a:t>
            </a:r>
            <a:r>
              <a:rPr lang="en-US" sz="1200" b="1" kern="1200" dirty="0">
                <a:solidFill>
                  <a:schemeClr val="tx1"/>
                </a:solidFill>
                <a:effectLst/>
                <a:latin typeface="+mn-lt"/>
                <a:ea typeface="+mn-ea"/>
                <a:cs typeface="+mn-cs"/>
              </a:rPr>
              <a:t>social isolation, emotional distress, and low self-esteem</a:t>
            </a:r>
            <a:r>
              <a:rPr lang="en-US" sz="1200" kern="1200" dirty="0">
                <a:solidFill>
                  <a:schemeClr val="tx1"/>
                </a:solidFill>
                <a:effectLst/>
                <a:latin typeface="+mn-lt"/>
                <a:ea typeface="+mn-ea"/>
                <a:cs typeface="+mn-cs"/>
              </a:rPr>
              <a:t>. Extremists who contact them take advantage of these vulnerabilities by first offering </a:t>
            </a:r>
            <a:r>
              <a:rPr lang="en-US" sz="1200" b="1" kern="1200" dirty="0">
                <a:solidFill>
                  <a:schemeClr val="tx1"/>
                </a:solidFill>
                <a:effectLst/>
                <a:latin typeface="+mn-lt"/>
                <a:ea typeface="+mn-ea"/>
                <a:cs typeface="+mn-cs"/>
              </a:rPr>
              <a:t>sympathy and reassurance </a:t>
            </a:r>
            <a:r>
              <a:rPr lang="en-US" sz="1200" kern="1200" dirty="0">
                <a:solidFill>
                  <a:schemeClr val="tx1"/>
                </a:solidFill>
                <a:effectLst/>
                <a:latin typeface="+mn-lt"/>
                <a:ea typeface="+mn-ea"/>
                <a:cs typeface="+mn-cs"/>
              </a:rPr>
              <a:t>before grooming their victim and </a:t>
            </a:r>
            <a:r>
              <a:rPr lang="en-US" sz="1200" b="1" kern="1200" dirty="0">
                <a:solidFill>
                  <a:schemeClr val="tx1"/>
                </a:solidFill>
                <a:effectLst/>
                <a:latin typeface="+mn-lt"/>
                <a:ea typeface="+mn-ea"/>
                <a:cs typeface="+mn-cs"/>
              </a:rPr>
              <a:t>pressuring them to engage in harmful behaviors</a:t>
            </a:r>
            <a:r>
              <a:rPr lang="en-US"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example: In 2025, a 14-year-old British teen visited a chat room where members were discussing self-harm. A member of the sextortion network messaged her and began grooming her. The perpetrator eventually learned her real name and forced her to engage in sexual acts and self-harm under threat of blackmail.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Extremists also target vulnerable youth in positive online support communities that encourage treatment and recovery. For example, a 13-year-old boy experiencing isolation and depression posted to a </a:t>
            </a:r>
            <a:r>
              <a:rPr lang="en-US" sz="1200" b="1" kern="1200" dirty="0">
                <a:solidFill>
                  <a:schemeClr val="tx1"/>
                </a:solidFill>
                <a:effectLst/>
                <a:latin typeface="+mn-lt"/>
                <a:ea typeface="+mn-ea"/>
                <a:cs typeface="+mn-cs"/>
              </a:rPr>
              <a:t>mental health–related Discord server seeking friends</a:t>
            </a:r>
            <a:r>
              <a:rPr lang="en-US" sz="1200" kern="1200" dirty="0">
                <a:solidFill>
                  <a:schemeClr val="tx1"/>
                </a:solidFill>
                <a:effectLst/>
                <a:latin typeface="+mn-lt"/>
                <a:ea typeface="+mn-ea"/>
                <a:cs typeface="+mn-cs"/>
              </a:rPr>
              <a:t>. He ended up in a live chat where participants </a:t>
            </a:r>
            <a:r>
              <a:rPr lang="en-US" sz="1200" b="1" kern="1200" dirty="0">
                <a:solidFill>
                  <a:schemeClr val="tx1"/>
                </a:solidFill>
                <a:effectLst/>
                <a:latin typeface="+mn-lt"/>
                <a:ea typeface="+mn-ea"/>
                <a:cs typeface="+mn-cs"/>
              </a:rPr>
              <a:t>encouraged him to kill himself </a:t>
            </a:r>
            <a:r>
              <a:rPr lang="en-US" sz="1200" kern="1200" dirty="0">
                <a:solidFill>
                  <a:schemeClr val="tx1"/>
                </a:solidFill>
                <a:effectLst/>
                <a:latin typeface="+mn-lt"/>
                <a:ea typeface="+mn-ea"/>
                <a:cs typeface="+mn-cs"/>
              </a:rPr>
              <a:t>with increasing intensity and pressure until he died by suicide less than a month after first contact.</a:t>
            </a:r>
          </a:p>
          <a:p>
            <a:pPr marL="0" lvl="0" indent="0">
              <a:buFont typeface="Arial" panose="020B0604020202020204" pitchFamily="34" charset="0"/>
              <a:buNone/>
            </a:pPr>
            <a:endParaRPr lang="en-US" b="0" dirty="0"/>
          </a:p>
          <a:p>
            <a:pPr marL="0" lvl="0" indent="0">
              <a:buFont typeface="Arial" panose="020B0604020202020204" pitchFamily="34" charset="0"/>
              <a:buNone/>
            </a:pPr>
            <a:endParaRPr lang="en-US" dirty="0"/>
          </a:p>
          <a:p>
            <a:pPr marL="171450" lvl="0" indent="-171450">
              <a:buFont typeface="Arial" panose="020B0604020202020204" pitchFamily="34" charset="0"/>
              <a:buChar char="•"/>
            </a:pPr>
            <a:endParaRPr lang="en-US" b="0" dirty="0"/>
          </a:p>
          <a:p>
            <a:pPr marL="171450" lvl="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7F90E502-9A09-42B5-BC62-E982E86C03F4}" type="slidenum">
              <a:rPr lang="en-US" smtClean="0"/>
              <a:t>2</a:t>
            </a:fld>
            <a:endParaRPr lang="en-US"/>
          </a:p>
        </p:txBody>
      </p:sp>
    </p:spTree>
    <p:extLst>
      <p:ext uri="{BB962C8B-B14F-4D97-AF65-F5344CB8AC3E}">
        <p14:creationId xmlns:p14="http://schemas.microsoft.com/office/powerpoint/2010/main" val="1176789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More broadly, extremists may target teens with mental health diagnoses, neurodivergence, and a history of traumatic experiences.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There is a </a:t>
            </a:r>
            <a:r>
              <a:rPr lang="en-US" sz="1200" b="1" kern="1200" dirty="0">
                <a:solidFill>
                  <a:schemeClr val="tx1"/>
                </a:solidFill>
                <a:effectLst/>
                <a:latin typeface="+mn-lt"/>
                <a:ea typeface="+mn-ea"/>
                <a:cs typeface="+mn-cs"/>
              </a:rPr>
              <a:t>false stereotype </a:t>
            </a:r>
            <a:r>
              <a:rPr lang="en-US" sz="1200" kern="1200" dirty="0">
                <a:solidFill>
                  <a:schemeClr val="tx1"/>
                </a:solidFill>
                <a:effectLst/>
                <a:latin typeface="+mn-lt"/>
                <a:ea typeface="+mn-ea"/>
                <a:cs typeface="+mn-cs"/>
              </a:rPr>
              <a:t>that young people with these conditions are more willing or more easily pressured to commit violent acts.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Extremists are often explicit about this targeted recruitment. They use the term “weaponized autism” to glorify and demean people with autism, whom they perceive as programmable robots ripe for manipulation.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are often skilled at identify people who are vulnerable because of traumatic or adverse experiences and offering them “empowerment through violence.” The perpetrator may be the only one offering the victim support. </a:t>
            </a:r>
          </a:p>
          <a:p>
            <a:endParaRPr lang="en-US" dirty="0"/>
          </a:p>
        </p:txBody>
      </p:sp>
      <p:sp>
        <p:nvSpPr>
          <p:cNvPr id="4" name="Slide Number Placeholder 3"/>
          <p:cNvSpPr>
            <a:spLocks noGrp="1"/>
          </p:cNvSpPr>
          <p:nvPr>
            <p:ph type="sldNum" sz="quarter" idx="5"/>
          </p:nvPr>
        </p:nvSpPr>
        <p:spPr/>
        <p:txBody>
          <a:bodyPr/>
          <a:lstStyle/>
          <a:p>
            <a:fld id="{7F90E502-9A09-42B5-BC62-E982E86C03F4}" type="slidenum">
              <a:rPr lang="en-US" smtClean="0"/>
              <a:t>3</a:t>
            </a:fld>
            <a:endParaRPr lang="en-US"/>
          </a:p>
        </p:txBody>
      </p:sp>
    </p:spTree>
    <p:extLst>
      <p:ext uri="{BB962C8B-B14F-4D97-AF65-F5344CB8AC3E}">
        <p14:creationId xmlns:p14="http://schemas.microsoft.com/office/powerpoint/2010/main" val="370707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Caregivers and practitioners should be aware of potential warning signs for involvement in exploitative mental health–related online communities.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Exhibiting one or more of these behavioral indicators is cause for concern, but it does </a:t>
            </a:r>
            <a:r>
              <a:rPr lang="en-US" sz="1200" i="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necessarily mean that a person is involved in these spaces or is planning an act of violence. </a:t>
            </a:r>
            <a:r>
              <a:rPr lang="en-US" sz="1200" kern="1200">
                <a:solidFill>
                  <a:schemeClr val="tx1"/>
                </a:solidFill>
                <a:effectLst/>
                <a:latin typeface="+mn-lt"/>
                <a:ea typeface="+mn-ea"/>
                <a:cs typeface="+mn-cs"/>
              </a:rPr>
              <a:t>It </a:t>
            </a:r>
            <a:r>
              <a:rPr lang="en-US" sz="1200" i="1" kern="1200">
                <a:solidFill>
                  <a:schemeClr val="tx1"/>
                </a:solidFill>
                <a:effectLst/>
                <a:latin typeface="+mn-lt"/>
                <a:ea typeface="+mn-ea"/>
                <a:cs typeface="+mn-cs"/>
              </a:rPr>
              <a:t>does</a:t>
            </a:r>
            <a:r>
              <a:rPr lang="en-US" sz="1200" kern="1200">
                <a:solidFill>
                  <a:schemeClr val="tx1"/>
                </a:solidFill>
                <a:effectLst/>
                <a:latin typeface="+mn-lt"/>
                <a:ea typeface="+mn-ea"/>
                <a:cs typeface="+mn-cs"/>
              </a:rPr>
              <a:t> suggest a need for supportive intervention to address potential underlying vulnerabilities. </a:t>
            </a:r>
          </a:p>
        </p:txBody>
      </p:sp>
      <p:sp>
        <p:nvSpPr>
          <p:cNvPr id="4" name="Slide Number Placeholder 3"/>
          <p:cNvSpPr>
            <a:spLocks noGrp="1"/>
          </p:cNvSpPr>
          <p:nvPr>
            <p:ph type="sldNum" sz="quarter" idx="5"/>
          </p:nvPr>
        </p:nvSpPr>
        <p:spPr/>
        <p:txBody>
          <a:bodyPr/>
          <a:lstStyle/>
          <a:p>
            <a:fld id="{7F90E502-9A09-42B5-BC62-E982E86C03F4}" type="slidenum">
              <a:rPr lang="en-US" smtClean="0"/>
              <a:t>4</a:t>
            </a:fld>
            <a:endParaRPr lang="en-US"/>
          </a:p>
        </p:txBody>
      </p:sp>
    </p:spTree>
    <p:extLst>
      <p:ext uri="{BB962C8B-B14F-4D97-AF65-F5344CB8AC3E}">
        <p14:creationId xmlns:p14="http://schemas.microsoft.com/office/powerpoint/2010/main" val="960471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93B98DA-6B5E-3D22-DDFC-ACB0F031AD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93" y="-337266"/>
            <a:ext cx="11640336" cy="6248413"/>
          </a:xfrm>
          <a:prstGeom prst="rect">
            <a:avLst/>
          </a:prstGeom>
        </p:spPr>
      </p:pic>
      <p:sp>
        <p:nvSpPr>
          <p:cNvPr id="2" name="Title 1">
            <a:extLst>
              <a:ext uri="{FF2B5EF4-FFF2-40B4-BE49-F238E27FC236}">
                <a16:creationId xmlns:a16="http://schemas.microsoft.com/office/drawing/2014/main" id="{53F33620-52D7-0099-E14D-D6857DC2E58E}"/>
              </a:ext>
            </a:extLst>
          </p:cNvPr>
          <p:cNvSpPr>
            <a:spLocks noGrp="1"/>
          </p:cNvSpPr>
          <p:nvPr>
            <p:ph type="ctrTitle" hasCustomPrompt="1"/>
          </p:nvPr>
        </p:nvSpPr>
        <p:spPr>
          <a:xfrm>
            <a:off x="438150" y="2121166"/>
            <a:ext cx="10229850" cy="1809750"/>
          </a:xfrm>
        </p:spPr>
        <p:txBody>
          <a:bodyPr anchor="b">
            <a:normAutofit/>
          </a:bodyPr>
          <a:lstStyle>
            <a:lvl1pPr algn="l">
              <a:defRPr sz="4800" b="1">
                <a:solidFill>
                  <a:schemeClr val="bg1"/>
                </a:solidFill>
              </a:defRPr>
            </a:lvl1pPr>
          </a:lstStyle>
          <a:p>
            <a:r>
              <a:rPr lang="en-US" dirty="0"/>
              <a:t>Click to Edit This Master Title Slide That Can Be Multiple Lines of Text</a:t>
            </a:r>
          </a:p>
        </p:txBody>
      </p:sp>
      <p:sp>
        <p:nvSpPr>
          <p:cNvPr id="3" name="Subtitle 2">
            <a:extLst>
              <a:ext uri="{FF2B5EF4-FFF2-40B4-BE49-F238E27FC236}">
                <a16:creationId xmlns:a16="http://schemas.microsoft.com/office/drawing/2014/main" id="{D0B96A6E-B837-3FF4-59FF-6EA53308F37D}"/>
              </a:ext>
            </a:extLst>
          </p:cNvPr>
          <p:cNvSpPr>
            <a:spLocks noGrp="1"/>
          </p:cNvSpPr>
          <p:nvPr>
            <p:ph type="subTitle" idx="1" hasCustomPrompt="1"/>
          </p:nvPr>
        </p:nvSpPr>
        <p:spPr>
          <a:xfrm>
            <a:off x="438150" y="4135753"/>
            <a:ext cx="7800974" cy="1335333"/>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Slide Box That Has the Subtitle That Can Be Multiple Lines of Text</a:t>
            </a:r>
          </a:p>
        </p:txBody>
      </p:sp>
      <p:sp>
        <p:nvSpPr>
          <p:cNvPr id="13" name="TextBox 6">
            <a:extLst>
              <a:ext uri="{FF2B5EF4-FFF2-40B4-BE49-F238E27FC236}">
                <a16:creationId xmlns:a16="http://schemas.microsoft.com/office/drawing/2014/main" id="{B6CF1A84-7D11-4A56-F700-C3FDDBE5C71A}"/>
              </a:ext>
            </a:extLst>
          </p:cNvPr>
          <p:cNvSpPr txBox="1"/>
          <p:nvPr/>
        </p:nvSpPr>
        <p:spPr>
          <a:xfrm>
            <a:off x="-1073150" y="5930197"/>
            <a:ext cx="1397000" cy="732590"/>
          </a:xfrm>
          <a:prstGeom prst="rect">
            <a:avLst/>
          </a:prstGeom>
        </p:spPr>
        <p:txBody>
          <a:bodyPr lIns="50800" tIns="50800" rIns="50800" bIns="50800" rtlCol="0" anchor="ctr"/>
          <a:lstStyle/>
          <a:p>
            <a:pPr algn="ctr">
              <a:lnSpc>
                <a:spcPts val="2659"/>
              </a:lnSpc>
            </a:pPr>
            <a:endParaRPr/>
          </a:p>
        </p:txBody>
      </p:sp>
      <p:sp>
        <p:nvSpPr>
          <p:cNvPr id="17" name="Rectangle 16">
            <a:extLst>
              <a:ext uri="{FF2B5EF4-FFF2-40B4-BE49-F238E27FC236}">
                <a16:creationId xmlns:a16="http://schemas.microsoft.com/office/drawing/2014/main" id="{2AAA39D5-7857-74EB-25AC-4C01536BBF08}"/>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CA43AD3-9C8D-E433-9F76-73413E2E980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924693"/>
            <a:ext cx="5204447" cy="805802"/>
          </a:xfrm>
          <a:prstGeom prst="rect">
            <a:avLst/>
          </a:prstGeom>
        </p:spPr>
      </p:pic>
    </p:spTree>
    <p:extLst>
      <p:ext uri="{BB962C8B-B14F-4D97-AF65-F5344CB8AC3E}">
        <p14:creationId xmlns:p14="http://schemas.microsoft.com/office/powerpoint/2010/main" val="177819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CED1-77F1-3E21-5B48-10A252731D88}"/>
              </a:ext>
            </a:extLst>
          </p:cNvPr>
          <p:cNvSpPr>
            <a:spLocks noGrp="1"/>
          </p:cNvSpPr>
          <p:nvPr>
            <p:ph type="title" hasCustomPrompt="1"/>
          </p:nvPr>
        </p:nvSpPr>
        <p:spPr>
          <a:xfrm>
            <a:off x="361949" y="365125"/>
            <a:ext cx="8734425" cy="1325563"/>
          </a:xfrm>
        </p:spPr>
        <p:txBody>
          <a:bodyPr/>
          <a:lstStyle>
            <a:lvl1pPr>
              <a:defRPr b="1">
                <a:solidFill>
                  <a:schemeClr val="accent1"/>
                </a:solidFill>
              </a:defRPr>
            </a:lvl1pPr>
          </a:lstStyle>
          <a:p>
            <a:r>
              <a:rPr lang="en-US" dirty="0"/>
              <a:t>Click to edit Master title style Can Be Multiple Lines of Text</a:t>
            </a:r>
          </a:p>
        </p:txBody>
      </p:sp>
      <p:sp>
        <p:nvSpPr>
          <p:cNvPr id="3" name="Content Placeholder 2">
            <a:extLst>
              <a:ext uri="{FF2B5EF4-FFF2-40B4-BE49-F238E27FC236}">
                <a16:creationId xmlns:a16="http://schemas.microsoft.com/office/drawing/2014/main" id="{3BDC32F9-8BAF-386C-6A43-055966000BF2}"/>
              </a:ext>
            </a:extLst>
          </p:cNvPr>
          <p:cNvSpPr>
            <a:spLocks noGrp="1"/>
          </p:cNvSpPr>
          <p:nvPr>
            <p:ph idx="1"/>
          </p:nvPr>
        </p:nvSpPr>
        <p:spPr>
          <a:xfrm>
            <a:off x="361950" y="2009775"/>
            <a:ext cx="11353800" cy="4015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0209B06-59EE-4CFB-8275-626BF52C8B80}"/>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ackground pattern&#10;&#10;AI-generated content may be incorrect.">
            <a:extLst>
              <a:ext uri="{FF2B5EF4-FFF2-40B4-BE49-F238E27FC236}">
                <a16:creationId xmlns:a16="http://schemas.microsoft.com/office/drawing/2014/main" id="{1A717364-E063-8AFE-F92D-DA3EA55055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9260634" y="0"/>
            <a:ext cx="2931365" cy="2009775"/>
          </a:xfrm>
          <a:prstGeom prst="rect">
            <a:avLst/>
          </a:prstGeom>
        </p:spPr>
      </p:pic>
      <p:pic>
        <p:nvPicPr>
          <p:cNvPr id="5" name="Picture 4">
            <a:extLst>
              <a:ext uri="{FF2B5EF4-FFF2-40B4-BE49-F238E27FC236}">
                <a16:creationId xmlns:a16="http://schemas.microsoft.com/office/drawing/2014/main" id="{762082B3-E63D-13BE-E102-9A024C4F65ED}"/>
              </a:ext>
            </a:extLst>
          </p:cNvPr>
          <p:cNvPicPr>
            <a:picLocks noChangeAspect="1"/>
          </p:cNvPicPr>
          <p:nvPr userDrawn="1"/>
        </p:nvPicPr>
        <p:blipFill>
          <a:blip r:embed="rId3">
            <a:extLst>
              <a:ext uri="{28A0092B-C50C-407E-A947-70E740481C1C}">
                <a14:useLocalDpi xmlns:a14="http://schemas.microsoft.com/office/drawing/2010/main" val="0"/>
              </a:ext>
            </a:extLst>
          </a:blip>
          <a:srcRect t="10710" b="19119"/>
          <a:stretch/>
        </p:blipFill>
        <p:spPr>
          <a:xfrm>
            <a:off x="179461" y="6135053"/>
            <a:ext cx="4307081" cy="467937"/>
          </a:xfrm>
          <a:prstGeom prst="rect">
            <a:avLst/>
          </a:prstGeom>
        </p:spPr>
      </p:pic>
    </p:spTree>
    <p:extLst>
      <p:ext uri="{BB962C8B-B14F-4D97-AF65-F5344CB8AC3E}">
        <p14:creationId xmlns:p14="http://schemas.microsoft.com/office/powerpoint/2010/main" val="238515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CED1-77F1-3E21-5B48-10A252731D88}"/>
              </a:ext>
            </a:extLst>
          </p:cNvPr>
          <p:cNvSpPr>
            <a:spLocks noGrp="1"/>
          </p:cNvSpPr>
          <p:nvPr>
            <p:ph type="title" hasCustomPrompt="1"/>
          </p:nvPr>
        </p:nvSpPr>
        <p:spPr>
          <a:xfrm>
            <a:off x="361949" y="365125"/>
            <a:ext cx="8734425" cy="1325563"/>
          </a:xfrm>
        </p:spPr>
        <p:txBody>
          <a:bodyPr/>
          <a:lstStyle>
            <a:lvl1pPr>
              <a:defRPr b="1">
                <a:solidFill>
                  <a:schemeClr val="accent1"/>
                </a:solidFill>
              </a:defRPr>
            </a:lvl1pPr>
          </a:lstStyle>
          <a:p>
            <a:r>
              <a:rPr lang="en-US" dirty="0"/>
              <a:t>Click to edit Master title style Can Be Multiple Lines of Text</a:t>
            </a:r>
          </a:p>
        </p:txBody>
      </p:sp>
      <p:sp>
        <p:nvSpPr>
          <p:cNvPr id="3" name="Content Placeholder 2">
            <a:extLst>
              <a:ext uri="{FF2B5EF4-FFF2-40B4-BE49-F238E27FC236}">
                <a16:creationId xmlns:a16="http://schemas.microsoft.com/office/drawing/2014/main" id="{3BDC32F9-8BAF-386C-6A43-055966000BF2}"/>
              </a:ext>
            </a:extLst>
          </p:cNvPr>
          <p:cNvSpPr>
            <a:spLocks noGrp="1"/>
          </p:cNvSpPr>
          <p:nvPr>
            <p:ph idx="1"/>
          </p:nvPr>
        </p:nvSpPr>
        <p:spPr>
          <a:xfrm>
            <a:off x="361950" y="2009775"/>
            <a:ext cx="11353800" cy="4015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0209B06-59EE-4CFB-8275-626BF52C8B80}"/>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ackground pattern&#10;&#10;AI-generated content may be incorrect.">
            <a:extLst>
              <a:ext uri="{FF2B5EF4-FFF2-40B4-BE49-F238E27FC236}">
                <a16:creationId xmlns:a16="http://schemas.microsoft.com/office/drawing/2014/main" id="{1A717364-E063-8AFE-F92D-DA3EA55055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9260634" y="0"/>
            <a:ext cx="2931365" cy="2009775"/>
          </a:xfrm>
          <a:prstGeom prst="rect">
            <a:avLst/>
          </a:prstGeom>
        </p:spPr>
      </p:pic>
      <p:pic>
        <p:nvPicPr>
          <p:cNvPr id="5" name="Picture 4">
            <a:extLst>
              <a:ext uri="{FF2B5EF4-FFF2-40B4-BE49-F238E27FC236}">
                <a16:creationId xmlns:a16="http://schemas.microsoft.com/office/drawing/2014/main" id="{762082B3-E63D-13BE-E102-9A024C4F65ED}"/>
              </a:ext>
            </a:extLst>
          </p:cNvPr>
          <p:cNvPicPr>
            <a:picLocks noChangeAspect="1"/>
          </p:cNvPicPr>
          <p:nvPr userDrawn="1"/>
        </p:nvPicPr>
        <p:blipFill>
          <a:blip r:embed="rId3">
            <a:extLst>
              <a:ext uri="{28A0092B-C50C-407E-A947-70E740481C1C}">
                <a14:useLocalDpi xmlns:a14="http://schemas.microsoft.com/office/drawing/2010/main" val="0"/>
              </a:ext>
            </a:extLst>
          </a:blip>
          <a:srcRect t="10710" b="19119"/>
          <a:stretch/>
        </p:blipFill>
        <p:spPr>
          <a:xfrm>
            <a:off x="7884919" y="6143671"/>
            <a:ext cx="4307081" cy="467937"/>
          </a:xfrm>
          <a:prstGeom prst="rect">
            <a:avLst/>
          </a:prstGeom>
        </p:spPr>
      </p:pic>
    </p:spTree>
    <p:extLst>
      <p:ext uri="{BB962C8B-B14F-4D97-AF65-F5344CB8AC3E}">
        <p14:creationId xmlns:p14="http://schemas.microsoft.com/office/powerpoint/2010/main" val="3044060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CED1-77F1-3E21-5B48-10A252731D88}"/>
              </a:ext>
            </a:extLst>
          </p:cNvPr>
          <p:cNvSpPr>
            <a:spLocks noGrp="1"/>
          </p:cNvSpPr>
          <p:nvPr>
            <p:ph type="title" hasCustomPrompt="1"/>
          </p:nvPr>
        </p:nvSpPr>
        <p:spPr>
          <a:xfrm>
            <a:off x="361949" y="365125"/>
            <a:ext cx="11353800" cy="1325563"/>
          </a:xfrm>
        </p:spPr>
        <p:txBody>
          <a:bodyPr/>
          <a:lstStyle>
            <a:lvl1pPr>
              <a:defRPr b="1">
                <a:solidFill>
                  <a:schemeClr val="accent1"/>
                </a:solidFill>
              </a:defRPr>
            </a:lvl1pPr>
          </a:lstStyle>
          <a:p>
            <a:r>
              <a:rPr lang="en-US" dirty="0"/>
              <a:t>Click to edit Master title style Can Be Multiple Lines of Text</a:t>
            </a:r>
          </a:p>
        </p:txBody>
      </p:sp>
      <p:sp>
        <p:nvSpPr>
          <p:cNvPr id="3" name="Content Placeholder 2">
            <a:extLst>
              <a:ext uri="{FF2B5EF4-FFF2-40B4-BE49-F238E27FC236}">
                <a16:creationId xmlns:a16="http://schemas.microsoft.com/office/drawing/2014/main" id="{3BDC32F9-8BAF-386C-6A43-055966000BF2}"/>
              </a:ext>
            </a:extLst>
          </p:cNvPr>
          <p:cNvSpPr>
            <a:spLocks noGrp="1"/>
          </p:cNvSpPr>
          <p:nvPr>
            <p:ph idx="1"/>
          </p:nvPr>
        </p:nvSpPr>
        <p:spPr>
          <a:xfrm>
            <a:off x="361950" y="2009775"/>
            <a:ext cx="11353800" cy="4015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0209B06-59EE-4CFB-8275-626BF52C8B80}"/>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62082B3-E63D-13BE-E102-9A024C4F65ED}"/>
              </a:ext>
            </a:extLst>
          </p:cNvPr>
          <p:cNvPicPr>
            <a:picLocks noChangeAspect="1"/>
          </p:cNvPicPr>
          <p:nvPr userDrawn="1"/>
        </p:nvPicPr>
        <p:blipFill>
          <a:blip r:embed="rId2">
            <a:extLst>
              <a:ext uri="{28A0092B-C50C-407E-A947-70E740481C1C}">
                <a14:useLocalDpi xmlns:a14="http://schemas.microsoft.com/office/drawing/2010/main" val="0"/>
              </a:ext>
            </a:extLst>
          </a:blip>
          <a:srcRect t="10710" b="19119"/>
          <a:stretch/>
        </p:blipFill>
        <p:spPr>
          <a:xfrm>
            <a:off x="7884919" y="6143671"/>
            <a:ext cx="4307081" cy="467937"/>
          </a:xfrm>
          <a:prstGeom prst="rect">
            <a:avLst/>
          </a:prstGeom>
        </p:spPr>
      </p:pic>
    </p:spTree>
    <p:extLst>
      <p:ext uri="{BB962C8B-B14F-4D97-AF65-F5344CB8AC3E}">
        <p14:creationId xmlns:p14="http://schemas.microsoft.com/office/powerpoint/2010/main" val="18045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CED1-77F1-3E21-5B48-10A252731D88}"/>
              </a:ext>
            </a:extLst>
          </p:cNvPr>
          <p:cNvSpPr>
            <a:spLocks noGrp="1"/>
          </p:cNvSpPr>
          <p:nvPr>
            <p:ph type="title" hasCustomPrompt="1"/>
          </p:nvPr>
        </p:nvSpPr>
        <p:spPr>
          <a:xfrm>
            <a:off x="361949" y="365125"/>
            <a:ext cx="11353800" cy="1325563"/>
          </a:xfrm>
        </p:spPr>
        <p:txBody>
          <a:bodyPr/>
          <a:lstStyle>
            <a:lvl1pPr>
              <a:defRPr b="1">
                <a:solidFill>
                  <a:schemeClr val="accent1"/>
                </a:solidFill>
              </a:defRPr>
            </a:lvl1pPr>
          </a:lstStyle>
          <a:p>
            <a:r>
              <a:rPr lang="en-US" dirty="0"/>
              <a:t>Click to edit Master title style Can Be Multiple Lines of Text</a:t>
            </a:r>
          </a:p>
        </p:txBody>
      </p:sp>
      <p:sp>
        <p:nvSpPr>
          <p:cNvPr id="3" name="Content Placeholder 2">
            <a:extLst>
              <a:ext uri="{FF2B5EF4-FFF2-40B4-BE49-F238E27FC236}">
                <a16:creationId xmlns:a16="http://schemas.microsoft.com/office/drawing/2014/main" id="{3BDC32F9-8BAF-386C-6A43-055966000BF2}"/>
              </a:ext>
            </a:extLst>
          </p:cNvPr>
          <p:cNvSpPr>
            <a:spLocks noGrp="1"/>
          </p:cNvSpPr>
          <p:nvPr>
            <p:ph idx="1"/>
          </p:nvPr>
        </p:nvSpPr>
        <p:spPr>
          <a:xfrm>
            <a:off x="361950" y="2009775"/>
            <a:ext cx="11353800" cy="4015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0209B06-59EE-4CFB-8275-626BF52C8B80}"/>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62082B3-E63D-13BE-E102-9A024C4F65ED}"/>
              </a:ext>
            </a:extLst>
          </p:cNvPr>
          <p:cNvPicPr>
            <a:picLocks noChangeAspect="1"/>
          </p:cNvPicPr>
          <p:nvPr userDrawn="1"/>
        </p:nvPicPr>
        <p:blipFill>
          <a:blip r:embed="rId2">
            <a:extLst>
              <a:ext uri="{28A0092B-C50C-407E-A947-70E740481C1C}">
                <a14:useLocalDpi xmlns:a14="http://schemas.microsoft.com/office/drawing/2010/main" val="0"/>
              </a:ext>
            </a:extLst>
          </a:blip>
          <a:srcRect t="10710" b="19119"/>
          <a:stretch/>
        </p:blipFill>
        <p:spPr>
          <a:xfrm>
            <a:off x="179461" y="6135053"/>
            <a:ext cx="4307081" cy="467937"/>
          </a:xfrm>
          <a:prstGeom prst="rect">
            <a:avLst/>
          </a:prstGeom>
        </p:spPr>
      </p:pic>
    </p:spTree>
    <p:extLst>
      <p:ext uri="{BB962C8B-B14F-4D97-AF65-F5344CB8AC3E}">
        <p14:creationId xmlns:p14="http://schemas.microsoft.com/office/powerpoint/2010/main" val="2624628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CED1-77F1-3E21-5B48-10A252731D88}"/>
              </a:ext>
            </a:extLst>
          </p:cNvPr>
          <p:cNvSpPr>
            <a:spLocks noGrp="1"/>
          </p:cNvSpPr>
          <p:nvPr>
            <p:ph type="title" hasCustomPrompt="1"/>
          </p:nvPr>
        </p:nvSpPr>
        <p:spPr>
          <a:xfrm>
            <a:off x="361949" y="365125"/>
            <a:ext cx="11353800" cy="1325563"/>
          </a:xfrm>
        </p:spPr>
        <p:txBody>
          <a:bodyPr/>
          <a:lstStyle>
            <a:lvl1pPr>
              <a:defRPr b="1">
                <a:solidFill>
                  <a:schemeClr val="accent1"/>
                </a:solidFill>
              </a:defRPr>
            </a:lvl1pPr>
          </a:lstStyle>
          <a:p>
            <a:r>
              <a:rPr lang="en-US" dirty="0"/>
              <a:t>Click to edit Master title style Can Be Multiple Lines of Text</a:t>
            </a:r>
          </a:p>
        </p:txBody>
      </p:sp>
      <p:sp>
        <p:nvSpPr>
          <p:cNvPr id="3" name="Content Placeholder 2">
            <a:extLst>
              <a:ext uri="{FF2B5EF4-FFF2-40B4-BE49-F238E27FC236}">
                <a16:creationId xmlns:a16="http://schemas.microsoft.com/office/drawing/2014/main" id="{3BDC32F9-8BAF-386C-6A43-055966000BF2}"/>
              </a:ext>
            </a:extLst>
          </p:cNvPr>
          <p:cNvSpPr>
            <a:spLocks noGrp="1"/>
          </p:cNvSpPr>
          <p:nvPr>
            <p:ph idx="1"/>
          </p:nvPr>
        </p:nvSpPr>
        <p:spPr>
          <a:xfrm>
            <a:off x="361950" y="2009775"/>
            <a:ext cx="11353800" cy="4015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0209B06-59EE-4CFB-8275-626BF52C8B80}"/>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73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with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CED1-77F1-3E21-5B48-10A252731D88}"/>
              </a:ext>
            </a:extLst>
          </p:cNvPr>
          <p:cNvSpPr>
            <a:spLocks noGrp="1"/>
          </p:cNvSpPr>
          <p:nvPr>
            <p:ph type="title" hasCustomPrompt="1"/>
          </p:nvPr>
        </p:nvSpPr>
        <p:spPr>
          <a:xfrm>
            <a:off x="361949" y="365125"/>
            <a:ext cx="11311606" cy="1325563"/>
          </a:xfrm>
        </p:spPr>
        <p:txBody>
          <a:bodyPr/>
          <a:lstStyle>
            <a:lvl1pPr>
              <a:defRPr b="1">
                <a:solidFill>
                  <a:schemeClr val="accent1"/>
                </a:solidFill>
              </a:defRPr>
            </a:lvl1pPr>
          </a:lstStyle>
          <a:p>
            <a:r>
              <a:rPr lang="en-US" dirty="0"/>
              <a:t>Click to edit Master title style Can Be Multiple Lines of Text</a:t>
            </a:r>
          </a:p>
        </p:txBody>
      </p:sp>
      <p:sp>
        <p:nvSpPr>
          <p:cNvPr id="3" name="Content Placeholder 2">
            <a:extLst>
              <a:ext uri="{FF2B5EF4-FFF2-40B4-BE49-F238E27FC236}">
                <a16:creationId xmlns:a16="http://schemas.microsoft.com/office/drawing/2014/main" id="{3BDC32F9-8BAF-386C-6A43-055966000BF2}"/>
              </a:ext>
            </a:extLst>
          </p:cNvPr>
          <p:cNvSpPr>
            <a:spLocks noGrp="1"/>
          </p:cNvSpPr>
          <p:nvPr>
            <p:ph idx="1"/>
          </p:nvPr>
        </p:nvSpPr>
        <p:spPr>
          <a:xfrm>
            <a:off x="361951" y="2009774"/>
            <a:ext cx="6372136" cy="40662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Background pattern&#10;&#10;AI-generated content may be incorrect.">
            <a:extLst>
              <a:ext uri="{FF2B5EF4-FFF2-40B4-BE49-F238E27FC236}">
                <a16:creationId xmlns:a16="http://schemas.microsoft.com/office/drawing/2014/main" id="{30546110-0BDE-9B12-17A5-73D39356DD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38625" y="1967797"/>
            <a:ext cx="5144052" cy="4173866"/>
          </a:xfrm>
          <a:prstGeom prst="rect">
            <a:avLst/>
          </a:prstGeom>
        </p:spPr>
      </p:pic>
      <p:sp>
        <p:nvSpPr>
          <p:cNvPr id="6" name="Rectangle 5">
            <a:extLst>
              <a:ext uri="{FF2B5EF4-FFF2-40B4-BE49-F238E27FC236}">
                <a16:creationId xmlns:a16="http://schemas.microsoft.com/office/drawing/2014/main" id="{528225FF-6A0F-A51B-602E-87548EA87369}"/>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9DA82C-E9CF-D0E3-23ED-97B533E974C7}"/>
              </a:ext>
            </a:extLst>
          </p:cNvPr>
          <p:cNvPicPr>
            <a:picLocks noChangeAspect="1"/>
          </p:cNvPicPr>
          <p:nvPr userDrawn="1"/>
        </p:nvPicPr>
        <p:blipFill>
          <a:blip r:embed="rId3">
            <a:extLst>
              <a:ext uri="{28A0092B-C50C-407E-A947-70E740481C1C}">
                <a14:useLocalDpi xmlns:a14="http://schemas.microsoft.com/office/drawing/2010/main" val="0"/>
              </a:ext>
            </a:extLst>
          </a:blip>
          <a:srcRect t="10710" b="19119"/>
          <a:stretch/>
        </p:blipFill>
        <p:spPr>
          <a:xfrm>
            <a:off x="179461" y="6135053"/>
            <a:ext cx="4307081" cy="467937"/>
          </a:xfrm>
          <a:prstGeom prst="rect">
            <a:avLst/>
          </a:prstGeom>
        </p:spPr>
      </p:pic>
    </p:spTree>
    <p:extLst>
      <p:ext uri="{BB962C8B-B14F-4D97-AF65-F5344CB8AC3E}">
        <p14:creationId xmlns:p14="http://schemas.microsoft.com/office/powerpoint/2010/main" val="1730940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2F1F5-B521-FFDD-9F31-BF3F9DACDFF7}"/>
              </a:ext>
            </a:extLst>
          </p:cNvPr>
          <p:cNvSpPr>
            <a:spLocks noGrp="1"/>
          </p:cNvSpPr>
          <p:nvPr>
            <p:ph type="title" hasCustomPrompt="1"/>
          </p:nvPr>
        </p:nvSpPr>
        <p:spPr>
          <a:xfrm>
            <a:off x="374650" y="1257849"/>
            <a:ext cx="7521575" cy="2302059"/>
          </a:xfrm>
        </p:spPr>
        <p:txBody>
          <a:bodyPr anchor="b">
            <a:normAutofit/>
          </a:bodyPr>
          <a:lstStyle>
            <a:lvl1pPr>
              <a:defRPr sz="4800" b="1">
                <a:solidFill>
                  <a:schemeClr val="accent1"/>
                </a:solidFill>
              </a:defRPr>
            </a:lvl1pPr>
          </a:lstStyle>
          <a:p>
            <a:r>
              <a:rPr lang="en-US" dirty="0"/>
              <a:t>Click to edit Master Section Title</a:t>
            </a:r>
          </a:p>
        </p:txBody>
      </p:sp>
      <p:sp>
        <p:nvSpPr>
          <p:cNvPr id="3" name="Text Placeholder 2">
            <a:extLst>
              <a:ext uri="{FF2B5EF4-FFF2-40B4-BE49-F238E27FC236}">
                <a16:creationId xmlns:a16="http://schemas.microsoft.com/office/drawing/2014/main" id="{3378A7DB-B4D8-B09B-CE09-E52776CBC0EC}"/>
              </a:ext>
            </a:extLst>
          </p:cNvPr>
          <p:cNvSpPr>
            <a:spLocks noGrp="1"/>
          </p:cNvSpPr>
          <p:nvPr>
            <p:ph type="body" idx="1"/>
          </p:nvPr>
        </p:nvSpPr>
        <p:spPr>
          <a:xfrm>
            <a:off x="374650" y="3989237"/>
            <a:ext cx="7521575" cy="1381125"/>
          </a:xfrm>
        </p:spPr>
        <p:txBody>
          <a:bodyPr>
            <a:normAutofit/>
          </a:bodyPr>
          <a:lstStyle>
            <a:lvl1pPr marL="0" indent="0">
              <a:buNone/>
              <a:defRPr sz="2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7" name="Picture 6" descr="Background pattern&#10;&#10;AI-generated content may be incorrect.">
            <a:extLst>
              <a:ext uri="{FF2B5EF4-FFF2-40B4-BE49-F238E27FC236}">
                <a16:creationId xmlns:a16="http://schemas.microsoft.com/office/drawing/2014/main" id="{D5D62453-B2EA-C59B-3211-78AE8D164C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7200900" y="-1"/>
            <a:ext cx="4991099" cy="3421951"/>
          </a:xfrm>
          <a:prstGeom prst="rect">
            <a:avLst/>
          </a:prstGeom>
        </p:spPr>
      </p:pic>
      <p:sp>
        <p:nvSpPr>
          <p:cNvPr id="10" name="Rectangle 9">
            <a:extLst>
              <a:ext uri="{FF2B5EF4-FFF2-40B4-BE49-F238E27FC236}">
                <a16:creationId xmlns:a16="http://schemas.microsoft.com/office/drawing/2014/main" id="{D6436612-809B-AA0D-01C9-C50994D17DB7}"/>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28720A-55F6-8047-4A2B-E5D9C238DE76}"/>
              </a:ext>
            </a:extLst>
          </p:cNvPr>
          <p:cNvSpPr/>
          <p:nvPr userDrawn="1"/>
        </p:nvSpPr>
        <p:spPr>
          <a:xfrm>
            <a:off x="-1" y="3751713"/>
            <a:ext cx="7991476" cy="4571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FBBE3DD-733F-48E3-C4A6-A753ADF28A27}"/>
              </a:ext>
            </a:extLst>
          </p:cNvPr>
          <p:cNvPicPr>
            <a:picLocks noChangeAspect="1"/>
          </p:cNvPicPr>
          <p:nvPr userDrawn="1"/>
        </p:nvPicPr>
        <p:blipFill>
          <a:blip r:embed="rId3">
            <a:extLst>
              <a:ext uri="{28A0092B-C50C-407E-A947-70E740481C1C}">
                <a14:useLocalDpi xmlns:a14="http://schemas.microsoft.com/office/drawing/2010/main" val="0"/>
              </a:ext>
            </a:extLst>
          </a:blip>
          <a:srcRect t="10710" b="19119"/>
          <a:stretch/>
        </p:blipFill>
        <p:spPr>
          <a:xfrm>
            <a:off x="179461" y="6135053"/>
            <a:ext cx="4307081" cy="467937"/>
          </a:xfrm>
          <a:prstGeom prst="rect">
            <a:avLst/>
          </a:prstGeom>
        </p:spPr>
      </p:pic>
    </p:spTree>
    <p:extLst>
      <p:ext uri="{BB962C8B-B14F-4D97-AF65-F5344CB8AC3E}">
        <p14:creationId xmlns:p14="http://schemas.microsoft.com/office/powerpoint/2010/main" val="2464324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356CEC-6F46-D07A-95E3-3248A4A4AE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399631-0B71-9757-CAB8-E10937412E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975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3" r:id="rId5"/>
    <p:sldLayoutId id="2147483656" r:id="rId6"/>
    <p:sldLayoutId id="2147483652" r:id="rId7"/>
    <p:sldLayoutId id="214748365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vert@cna.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www.cna.org/quick-looks/2026/05/Explainer-Violent-Actors-Exploitation-and-Recruitment-of-Young-People-with-Mental-Health-Concerns.pdf"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dvertbrief.libsyn.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2956E-61B2-D0B9-63B2-63F0B6EC7EAC}"/>
              </a:ext>
            </a:extLst>
          </p:cNvPr>
          <p:cNvSpPr>
            <a:spLocks noGrp="1"/>
          </p:cNvSpPr>
          <p:nvPr>
            <p:ph type="title"/>
          </p:nvPr>
        </p:nvSpPr>
        <p:spPr/>
        <p:txBody>
          <a:bodyPr/>
          <a:lstStyle/>
          <a:p>
            <a:r>
              <a:rPr lang="en-US" dirty="0"/>
              <a:t>How to use these slides</a:t>
            </a:r>
          </a:p>
        </p:txBody>
      </p:sp>
      <p:sp>
        <p:nvSpPr>
          <p:cNvPr id="3" name="Content Placeholder 2">
            <a:extLst>
              <a:ext uri="{FF2B5EF4-FFF2-40B4-BE49-F238E27FC236}">
                <a16:creationId xmlns:a16="http://schemas.microsoft.com/office/drawing/2014/main" id="{7C3AC776-6AFA-B391-742C-68B41D210EAD}"/>
              </a:ext>
            </a:extLst>
          </p:cNvPr>
          <p:cNvSpPr>
            <a:spLocks noGrp="1"/>
          </p:cNvSpPr>
          <p:nvPr>
            <p:ph idx="1"/>
          </p:nvPr>
        </p:nvSpPr>
        <p:spPr/>
        <p:txBody>
          <a:bodyPr>
            <a:normAutofit lnSpcReduction="10000"/>
          </a:bodyPr>
          <a:lstStyle/>
          <a:p>
            <a:pPr>
              <a:lnSpc>
                <a:spcPct val="120000"/>
              </a:lnSpc>
            </a:pPr>
            <a:r>
              <a:rPr lang="en-US" sz="1800" dirty="0"/>
              <a:t>These slides are a product of the DVERT Center, a national center of excellence that translates cutting-edge research into actionable guidance for those at the front lines of preventing targeted violence and violent extremism. </a:t>
            </a:r>
          </a:p>
          <a:p>
            <a:pPr>
              <a:lnSpc>
                <a:spcPct val="120000"/>
              </a:lnSpc>
            </a:pPr>
            <a:r>
              <a:rPr lang="en-US" sz="1800" dirty="0"/>
              <a:t>These slides contain both </a:t>
            </a:r>
            <a:r>
              <a:rPr lang="en-US" sz="1800" b="1" dirty="0"/>
              <a:t>presentation materials</a:t>
            </a:r>
            <a:r>
              <a:rPr lang="en-US" sz="1800" dirty="0"/>
              <a:t> (the slides themselves) and</a:t>
            </a:r>
            <a:r>
              <a:rPr lang="en-US" sz="1800" b="1" dirty="0"/>
              <a:t> information for the speaker </a:t>
            </a:r>
            <a:r>
              <a:rPr lang="en-US" sz="1800" dirty="0"/>
              <a:t>(in the notes). </a:t>
            </a:r>
          </a:p>
          <a:p>
            <a:pPr>
              <a:lnSpc>
                <a:spcPct val="120000"/>
              </a:lnSpc>
            </a:pPr>
            <a:r>
              <a:rPr lang="en-US" sz="1800" dirty="0"/>
              <a:t>Anyone may use these materials for training and educational purposes under the following conditions: </a:t>
            </a:r>
          </a:p>
          <a:p>
            <a:pPr lvl="1">
              <a:lnSpc>
                <a:spcPct val="120000"/>
              </a:lnSpc>
            </a:pPr>
            <a:r>
              <a:rPr lang="en-US" sz="1600" b="1" dirty="0"/>
              <a:t>No alteration:</a:t>
            </a:r>
            <a:r>
              <a:rPr lang="en-US" sz="1600" dirty="0"/>
              <a:t> Do not modify, edit, adapt, or otherwise change the content of these slides. </a:t>
            </a:r>
          </a:p>
          <a:p>
            <a:pPr lvl="1">
              <a:lnSpc>
                <a:spcPct val="120000"/>
              </a:lnSpc>
            </a:pPr>
            <a:r>
              <a:rPr lang="en-US" sz="1600" b="1" dirty="0"/>
              <a:t>Attribution:</a:t>
            </a:r>
            <a:r>
              <a:rPr lang="en-US" sz="1600" dirty="0"/>
              <a:t> Do not remove or obscure the DVERT Center name or logo (or any other identifying marks). </a:t>
            </a:r>
          </a:p>
          <a:p>
            <a:pPr lvl="1">
              <a:lnSpc>
                <a:spcPct val="120000"/>
              </a:lnSpc>
            </a:pPr>
            <a:r>
              <a:rPr lang="en-US" sz="1600" b="1" dirty="0"/>
              <a:t>No public posting:</a:t>
            </a:r>
            <a:r>
              <a:rPr lang="en-US" sz="1600" dirty="0"/>
              <a:t> Do not post, upload, or share these slides on public forums (websites, social media, etc.). </a:t>
            </a:r>
          </a:p>
          <a:p>
            <a:pPr marL="457200" lvl="1" indent="0">
              <a:lnSpc>
                <a:spcPct val="120000"/>
              </a:lnSpc>
              <a:buNone/>
            </a:pPr>
            <a:endParaRPr lang="en-US" sz="1600" dirty="0"/>
          </a:p>
          <a:p>
            <a:pPr>
              <a:lnSpc>
                <a:spcPct val="120000"/>
              </a:lnSpc>
            </a:pPr>
            <a:r>
              <a:rPr lang="en-US" sz="1800" dirty="0"/>
              <a:t>If you have questions, notice an error, or have feedback, please contact us at </a:t>
            </a:r>
            <a:r>
              <a:rPr lang="en-US" sz="1800" dirty="0">
                <a:hlinkClick r:id="rId2"/>
              </a:rPr>
              <a:t>dvert@cna.org</a:t>
            </a:r>
            <a:r>
              <a:rPr lang="en-US" sz="1800" dirty="0"/>
              <a:t>. </a:t>
            </a:r>
            <a:endParaRPr lang="en-US" sz="1800" b="1" dirty="0"/>
          </a:p>
        </p:txBody>
      </p:sp>
      <p:sp>
        <p:nvSpPr>
          <p:cNvPr id="4" name="TextBox 3">
            <a:extLst>
              <a:ext uri="{FF2B5EF4-FFF2-40B4-BE49-F238E27FC236}">
                <a16:creationId xmlns:a16="http://schemas.microsoft.com/office/drawing/2014/main" id="{EFE98138-EC03-E8DC-2C88-E930B1FA5275}"/>
              </a:ext>
            </a:extLst>
          </p:cNvPr>
          <p:cNvSpPr txBox="1"/>
          <p:nvPr/>
        </p:nvSpPr>
        <p:spPr>
          <a:xfrm>
            <a:off x="4607170" y="6011313"/>
            <a:ext cx="7504317" cy="665118"/>
          </a:xfrm>
          <a:prstGeom prst="rect">
            <a:avLst/>
          </a:prstGeom>
          <a:noFill/>
        </p:spPr>
        <p:txBody>
          <a:bodyPr wrap="square" rtlCol="0">
            <a:spAutoFit/>
          </a:bodyPr>
          <a:lstStyle/>
          <a:p>
            <a:pPr marL="0" marR="0" algn="just">
              <a:lnSpc>
                <a:spcPct val="115000"/>
              </a:lnSpc>
              <a:spcBef>
                <a:spcPts val="0"/>
              </a:spcBef>
              <a:spcAft>
                <a:spcPts val="800"/>
              </a:spcAft>
            </a:pPr>
            <a:r>
              <a:rPr lang="en-US" sz="1100" kern="100" dirty="0">
                <a:effectLst/>
                <a:ea typeface="Aptos" panose="020B0004020202020204" pitchFamily="34" charset="0"/>
                <a:cs typeface="Times New Roman" panose="02020603050405020304" pitchFamily="18" charset="0"/>
              </a:rPr>
              <a:t>The DVERT Center is supported by the National Institute of Justice, Office of Justice Programs, US Department of Justice under Award No. 15PNIJ-24-GK-00750-DOMR. The opinions, findings, and conclusions or recommendations expressed in this document are those of the authors and do not necessarily reflect those of the Department of Justice. </a:t>
            </a:r>
            <a:endParaRPr lang="en-US" dirty="0"/>
          </a:p>
        </p:txBody>
      </p:sp>
    </p:spTree>
    <p:extLst>
      <p:ext uri="{BB962C8B-B14F-4D97-AF65-F5344CB8AC3E}">
        <p14:creationId xmlns:p14="http://schemas.microsoft.com/office/powerpoint/2010/main" val="218058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37996-7145-96A5-A733-F9D1A64DF627}"/>
              </a:ext>
            </a:extLst>
          </p:cNvPr>
          <p:cNvSpPr>
            <a:spLocks noGrp="1"/>
          </p:cNvSpPr>
          <p:nvPr>
            <p:ph type="title"/>
          </p:nvPr>
        </p:nvSpPr>
        <p:spPr/>
        <p:txBody>
          <a:bodyPr/>
          <a:lstStyle/>
          <a:p>
            <a:r>
              <a:rPr lang="en-US" dirty="0"/>
              <a:t>Mental health exploitation</a:t>
            </a:r>
          </a:p>
        </p:txBody>
      </p:sp>
      <p:sp>
        <p:nvSpPr>
          <p:cNvPr id="6" name="Content Placeholder 5">
            <a:extLst>
              <a:ext uri="{FF2B5EF4-FFF2-40B4-BE49-F238E27FC236}">
                <a16:creationId xmlns:a16="http://schemas.microsoft.com/office/drawing/2014/main" id="{A2888075-4A29-8C22-E31F-4531CE1231DA}"/>
              </a:ext>
            </a:extLst>
          </p:cNvPr>
          <p:cNvSpPr>
            <a:spLocks noGrp="1"/>
          </p:cNvSpPr>
          <p:nvPr>
            <p:ph idx="1"/>
          </p:nvPr>
        </p:nvSpPr>
        <p:spPr/>
        <p:txBody>
          <a:bodyPr>
            <a:normAutofit/>
          </a:bodyPr>
          <a:lstStyle/>
          <a:p>
            <a:r>
              <a:rPr lang="en-US" dirty="0"/>
              <a:t>Sextortion networks, including 764, search for vulnerable young people to exploit in online communities, such as those that </a:t>
            </a:r>
            <a:r>
              <a:rPr lang="en-US" b="1" dirty="0"/>
              <a:t>encourage eating disorders and self-harm.</a:t>
            </a:r>
          </a:p>
          <a:p>
            <a:endParaRPr lang="en-US" b="1" dirty="0"/>
          </a:p>
          <a:p>
            <a:endParaRPr lang="en-US" b="1" dirty="0"/>
          </a:p>
          <a:p>
            <a:endParaRPr lang="en-US" b="1" dirty="0"/>
          </a:p>
          <a:p>
            <a:endParaRPr lang="en-US" b="1" dirty="0"/>
          </a:p>
          <a:p>
            <a:endParaRPr lang="en-US" dirty="0"/>
          </a:p>
        </p:txBody>
      </p:sp>
      <p:pic>
        <p:nvPicPr>
          <p:cNvPr id="13" name="Graphic 12">
            <a:extLst>
              <a:ext uri="{FF2B5EF4-FFF2-40B4-BE49-F238E27FC236}">
                <a16:creationId xmlns:a16="http://schemas.microsoft.com/office/drawing/2014/main" id="{FD03BF05-DEAA-E831-F0C0-8046E440DACA}"/>
              </a:ext>
            </a:extLst>
          </p:cNvPr>
          <p:cNvPicPr>
            <a:picLocks noChangeAspect="1"/>
          </p:cNvPicPr>
          <p:nvPr/>
        </p:nvPicPr>
        <p:blipFill>
          <a:blip>
            <a:extLst>
              <a:ext uri="{96DAC541-7B7A-43D3-8B79-37D633B846F1}">
                <asvg:svgBlip xmlns:asvg="http://schemas.microsoft.com/office/drawing/2016/SVG/main" r:embed="rId3"/>
              </a:ext>
            </a:extLst>
          </a:blip>
          <a:srcRect l="12768" t="36666" r="12590" b="36349"/>
          <a:stretch>
            <a:fillRect/>
          </a:stretch>
        </p:blipFill>
        <p:spPr>
          <a:xfrm>
            <a:off x="787398" y="3429000"/>
            <a:ext cx="10617203" cy="2159000"/>
          </a:xfrm>
          <a:prstGeom prst="rect">
            <a:avLst/>
          </a:prstGeom>
        </p:spPr>
      </p:pic>
    </p:spTree>
    <p:extLst>
      <p:ext uri="{BB962C8B-B14F-4D97-AF65-F5344CB8AC3E}">
        <p14:creationId xmlns:p14="http://schemas.microsoft.com/office/powerpoint/2010/main" val="739750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AFE4E-6399-B6B0-BBE4-48853931BA4C}"/>
              </a:ext>
            </a:extLst>
          </p:cNvPr>
          <p:cNvSpPr>
            <a:spLocks noGrp="1"/>
          </p:cNvSpPr>
          <p:nvPr>
            <p:ph type="title"/>
          </p:nvPr>
        </p:nvSpPr>
        <p:spPr/>
        <p:txBody>
          <a:bodyPr/>
          <a:lstStyle/>
          <a:p>
            <a:r>
              <a:rPr lang="en-US" dirty="0"/>
              <a:t>False stereotypes about radicalization</a:t>
            </a:r>
          </a:p>
        </p:txBody>
      </p:sp>
      <p:sp>
        <p:nvSpPr>
          <p:cNvPr id="3" name="Content Placeholder 2">
            <a:extLst>
              <a:ext uri="{FF2B5EF4-FFF2-40B4-BE49-F238E27FC236}">
                <a16:creationId xmlns:a16="http://schemas.microsoft.com/office/drawing/2014/main" id="{B6B8B705-6CD1-7447-D6EF-13150BB2D159}"/>
              </a:ext>
            </a:extLst>
          </p:cNvPr>
          <p:cNvSpPr>
            <a:spLocks noGrp="1"/>
          </p:cNvSpPr>
          <p:nvPr>
            <p:ph idx="1"/>
          </p:nvPr>
        </p:nvSpPr>
        <p:spPr/>
        <p:txBody>
          <a:bodyPr>
            <a:normAutofit/>
          </a:bodyPr>
          <a:lstStyle/>
          <a:p>
            <a:r>
              <a:rPr lang="en-US" dirty="0"/>
              <a:t>Extremists may also target teens with:</a:t>
            </a:r>
          </a:p>
          <a:p>
            <a:endParaRPr lang="en-US" dirty="0"/>
          </a:p>
          <a:p>
            <a:endParaRPr lang="en-US" dirty="0"/>
          </a:p>
          <a:p>
            <a:endParaRPr lang="en-US" dirty="0"/>
          </a:p>
          <a:p>
            <a:endParaRPr lang="en-US" dirty="0"/>
          </a:p>
          <a:p>
            <a:endParaRPr lang="en-US" dirty="0"/>
          </a:p>
          <a:p>
            <a:r>
              <a:rPr lang="en-US" dirty="0"/>
              <a:t>There is a </a:t>
            </a:r>
            <a:r>
              <a:rPr lang="en-US" b="1" dirty="0"/>
              <a:t>false stereotype</a:t>
            </a:r>
            <a:r>
              <a:rPr lang="en-US" dirty="0"/>
              <a:t> that young people with these conditions are easier to radicalize or convince to engage in terrorism.</a:t>
            </a:r>
          </a:p>
        </p:txBody>
      </p:sp>
      <p:pic>
        <p:nvPicPr>
          <p:cNvPr id="8" name="Graphic 7">
            <a:extLst>
              <a:ext uri="{FF2B5EF4-FFF2-40B4-BE49-F238E27FC236}">
                <a16:creationId xmlns:a16="http://schemas.microsoft.com/office/drawing/2014/main" id="{09E134C6-0AB9-E444-4CEC-E0D6343D16BE}"/>
              </a:ext>
            </a:extLst>
          </p:cNvPr>
          <p:cNvPicPr>
            <a:picLocks noChangeAspect="1"/>
          </p:cNvPicPr>
          <p:nvPr/>
        </p:nvPicPr>
        <p:blipFill>
          <a:blip>
            <a:extLst>
              <a:ext uri="{96DAC541-7B7A-43D3-8B79-37D633B846F1}">
                <asvg:svgBlip xmlns:asvg="http://schemas.microsoft.com/office/drawing/2016/SVG/main" r:embed="rId3"/>
              </a:ext>
            </a:extLst>
          </a:blip>
          <a:srcRect l="19688" t="25463" r="15625" b="46892"/>
          <a:stretch>
            <a:fillRect/>
          </a:stretch>
        </p:blipFill>
        <p:spPr>
          <a:xfrm>
            <a:off x="1473200" y="2654300"/>
            <a:ext cx="9245600" cy="2222500"/>
          </a:xfrm>
          <a:prstGeom prst="rect">
            <a:avLst/>
          </a:prstGeom>
        </p:spPr>
      </p:pic>
    </p:spTree>
    <p:extLst>
      <p:ext uri="{BB962C8B-B14F-4D97-AF65-F5344CB8AC3E}">
        <p14:creationId xmlns:p14="http://schemas.microsoft.com/office/powerpoint/2010/main" val="165588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E6F30-6253-AA8D-6471-25A57F0C1460}"/>
              </a:ext>
            </a:extLst>
          </p:cNvPr>
          <p:cNvSpPr>
            <a:spLocks noGrp="1"/>
          </p:cNvSpPr>
          <p:nvPr>
            <p:ph type="title"/>
          </p:nvPr>
        </p:nvSpPr>
        <p:spPr/>
        <p:txBody>
          <a:bodyPr/>
          <a:lstStyle/>
          <a:p>
            <a:r>
              <a:rPr lang="en-US" dirty="0"/>
              <a:t>What caregivers and practitioners should watch for</a:t>
            </a:r>
          </a:p>
        </p:txBody>
      </p:sp>
      <p:sp>
        <p:nvSpPr>
          <p:cNvPr id="3" name="Content Placeholder 2">
            <a:extLst>
              <a:ext uri="{FF2B5EF4-FFF2-40B4-BE49-F238E27FC236}">
                <a16:creationId xmlns:a16="http://schemas.microsoft.com/office/drawing/2014/main" id="{27F1ED13-0795-B507-25A1-08AD67199672}"/>
              </a:ext>
            </a:extLst>
          </p:cNvPr>
          <p:cNvSpPr>
            <a:spLocks noGrp="1"/>
          </p:cNvSpPr>
          <p:nvPr>
            <p:ph idx="1"/>
          </p:nvPr>
        </p:nvSpPr>
        <p:spPr>
          <a:xfrm>
            <a:off x="1013748" y="2205320"/>
            <a:ext cx="5185410" cy="3683416"/>
          </a:xfrm>
        </p:spPr>
        <p:txBody>
          <a:bodyPr>
            <a:normAutofit fontScale="92500" lnSpcReduction="20000"/>
          </a:bodyPr>
          <a:lstStyle/>
          <a:p>
            <a:pPr marL="0" indent="0">
              <a:buNone/>
            </a:pPr>
            <a:r>
              <a:rPr lang="en-US" dirty="0"/>
              <a:t>Online indicators</a:t>
            </a:r>
          </a:p>
          <a:p>
            <a:r>
              <a:rPr lang="en-US" sz="1800" dirty="0">
                <a:latin typeface="Segoe UI Semibold" panose="020B0702040204020203" pitchFamily="34" charset="0"/>
                <a:cs typeface="Segoe UI Semibold" panose="020B0702040204020203" pitchFamily="34" charset="0"/>
              </a:rPr>
              <a:t>Participation in online communities that encourage or support harmful behaviors</a:t>
            </a:r>
          </a:p>
          <a:p>
            <a:r>
              <a:rPr lang="en-US" sz="1800" dirty="0">
                <a:latin typeface="Segoe UI Semibold" panose="020B0702040204020203" pitchFamily="34" charset="0"/>
                <a:cs typeface="Segoe UI Semibold" panose="020B0702040204020203" pitchFamily="34" charset="0"/>
              </a:rPr>
              <a:t>Changes to online activity, including increased time spent online</a:t>
            </a:r>
          </a:p>
          <a:p>
            <a:r>
              <a:rPr lang="en-US" sz="1800" dirty="0">
                <a:latin typeface="Segoe UI Semibold" panose="020B0702040204020203" pitchFamily="34" charset="0"/>
                <a:cs typeface="Segoe UI Semibold" panose="020B0702040204020203" pitchFamily="34" charset="0"/>
              </a:rPr>
              <a:t>Migration to fringe or unmoderated spaces</a:t>
            </a:r>
          </a:p>
          <a:p>
            <a:r>
              <a:rPr lang="en-US" sz="1800" dirty="0">
                <a:latin typeface="Segoe UI Semibold" panose="020B0702040204020203" pitchFamily="34" charset="0"/>
                <a:cs typeface="Segoe UI Semibold" panose="020B0702040204020203" pitchFamily="34" charset="0"/>
              </a:rPr>
              <a:t>Anonymous gifts (e.g., money, in-game currency)</a:t>
            </a:r>
          </a:p>
          <a:p>
            <a:r>
              <a:rPr lang="en-US" sz="1800" dirty="0">
                <a:latin typeface="Segoe UI Semibold" panose="020B0702040204020203" pitchFamily="34" charset="0"/>
                <a:cs typeface="Segoe UI Semibold" panose="020B0702040204020203" pitchFamily="34" charset="0"/>
              </a:rPr>
              <a:t>Online use of suspicious slang or acronyms, including: </a:t>
            </a:r>
          </a:p>
          <a:p>
            <a:pPr lvl="1"/>
            <a:r>
              <a:rPr lang="en-US" sz="1400" dirty="0">
                <a:latin typeface="Segoe UI Semibold" panose="020B0702040204020203" pitchFamily="34" charset="0"/>
                <a:cs typeface="Segoe UI Semibold" panose="020B0702040204020203" pitchFamily="34" charset="0"/>
              </a:rPr>
              <a:t>LMIRL/MIRL (“let’s meet in real life”) </a:t>
            </a:r>
          </a:p>
          <a:p>
            <a:pPr lvl="1"/>
            <a:r>
              <a:rPr lang="en-US" sz="1400" dirty="0">
                <a:latin typeface="Segoe UI Semibold" panose="020B0702040204020203" pitchFamily="34" charset="0"/>
                <a:cs typeface="Segoe UI Semibold" panose="020B0702040204020203" pitchFamily="34" charset="0"/>
              </a:rPr>
              <a:t>S2R (“send to receive”), WTTP (“want to trade pictures?”), GNOC (“get naked on cam”), and NP4NP (“naked pic for naked pic”) </a:t>
            </a:r>
          </a:p>
          <a:p>
            <a:pPr lvl="1"/>
            <a:r>
              <a:rPr lang="en-US" sz="1400">
                <a:latin typeface="Segoe UI Semibold" panose="020B0702040204020203" pitchFamily="34" charset="0"/>
                <a:cs typeface="Segoe UI Semibold" panose="020B0702040204020203" pitchFamily="34" charset="0"/>
              </a:rPr>
              <a:t>POS </a:t>
            </a:r>
            <a:r>
              <a:rPr lang="en-US" sz="1400" dirty="0">
                <a:latin typeface="Segoe UI Semibold" panose="020B0702040204020203" pitchFamily="34" charset="0"/>
                <a:cs typeface="Segoe UI Semibold" panose="020B0702040204020203" pitchFamily="34" charset="0"/>
              </a:rPr>
              <a:t>(“parent over shoulder”), PIR (“parent in room”), and P911 (“parent alert”)</a:t>
            </a:r>
          </a:p>
        </p:txBody>
      </p:sp>
      <p:sp>
        <p:nvSpPr>
          <p:cNvPr id="7" name="Freeform 5">
            <a:extLst>
              <a:ext uri="{FF2B5EF4-FFF2-40B4-BE49-F238E27FC236}">
                <a16:creationId xmlns:a16="http://schemas.microsoft.com/office/drawing/2014/main" id="{E8DB4BF0-688B-B8B7-5C68-B2C613D2B0B4}"/>
              </a:ext>
            </a:extLst>
          </p:cNvPr>
          <p:cNvSpPr/>
          <p:nvPr/>
        </p:nvSpPr>
        <p:spPr>
          <a:xfrm>
            <a:off x="573752" y="2063411"/>
            <a:ext cx="439996" cy="527731"/>
          </a:xfrm>
          <a:custGeom>
            <a:avLst/>
            <a:gdLst/>
            <a:ahLst/>
            <a:cxnLst/>
            <a:rect l="l" t="t" r="r" b="b"/>
            <a:pathLst>
              <a:path w="659994" h="791597">
                <a:moveTo>
                  <a:pt x="0" y="0"/>
                </a:moveTo>
                <a:lnTo>
                  <a:pt x="659993" y="0"/>
                </a:lnTo>
                <a:lnTo>
                  <a:pt x="659993" y="791596"/>
                </a:lnTo>
                <a:lnTo>
                  <a:pt x="0" y="79159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pic>
        <p:nvPicPr>
          <p:cNvPr id="12" name="Picture 11">
            <a:extLst>
              <a:ext uri="{FF2B5EF4-FFF2-40B4-BE49-F238E27FC236}">
                <a16:creationId xmlns:a16="http://schemas.microsoft.com/office/drawing/2014/main" id="{5D6477DB-81DA-BDF6-16B0-79CBED794049}"/>
              </a:ext>
            </a:extLst>
          </p:cNvPr>
          <p:cNvPicPr>
            <a:picLocks noChangeAspect="1"/>
          </p:cNvPicPr>
          <p:nvPr/>
        </p:nvPicPr>
        <p:blipFill>
          <a:blip r:embed="rId4"/>
          <a:stretch>
            <a:fillRect/>
          </a:stretch>
        </p:blipFill>
        <p:spPr>
          <a:xfrm>
            <a:off x="435101" y="2137288"/>
            <a:ext cx="484662" cy="547879"/>
          </a:xfrm>
          <a:prstGeom prst="rect">
            <a:avLst/>
          </a:prstGeom>
        </p:spPr>
      </p:pic>
      <p:pic>
        <p:nvPicPr>
          <p:cNvPr id="18" name="Picture 17">
            <a:extLst>
              <a:ext uri="{FF2B5EF4-FFF2-40B4-BE49-F238E27FC236}">
                <a16:creationId xmlns:a16="http://schemas.microsoft.com/office/drawing/2014/main" id="{A3FC07D6-9708-D1A4-9703-2685BDB956F5}"/>
              </a:ext>
            </a:extLst>
          </p:cNvPr>
          <p:cNvPicPr>
            <a:picLocks noChangeAspect="1"/>
          </p:cNvPicPr>
          <p:nvPr/>
        </p:nvPicPr>
        <p:blipFill>
          <a:blip r:embed="rId5"/>
          <a:stretch>
            <a:fillRect/>
          </a:stretch>
        </p:blipFill>
        <p:spPr>
          <a:xfrm>
            <a:off x="6199158" y="2137288"/>
            <a:ext cx="488876" cy="547879"/>
          </a:xfrm>
          <a:prstGeom prst="rect">
            <a:avLst/>
          </a:prstGeom>
        </p:spPr>
      </p:pic>
      <p:sp>
        <p:nvSpPr>
          <p:cNvPr id="19" name="Content Placeholder 2">
            <a:extLst>
              <a:ext uri="{FF2B5EF4-FFF2-40B4-BE49-F238E27FC236}">
                <a16:creationId xmlns:a16="http://schemas.microsoft.com/office/drawing/2014/main" id="{4AB05E6E-2FD9-0E0B-6682-67B660347F46}"/>
              </a:ext>
            </a:extLst>
          </p:cNvPr>
          <p:cNvSpPr txBox="1">
            <a:spLocks/>
          </p:cNvSpPr>
          <p:nvPr/>
        </p:nvSpPr>
        <p:spPr>
          <a:xfrm>
            <a:off x="6786660" y="2205320"/>
            <a:ext cx="5185410" cy="368341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Offline indicators</a:t>
            </a:r>
          </a:p>
          <a:p>
            <a:r>
              <a:rPr lang="en-US" sz="1800" dirty="0">
                <a:latin typeface="Segoe UI Semibold" panose="020B0702040204020203" pitchFamily="34" charset="0"/>
                <a:cs typeface="Segoe UI Semibold" panose="020B0702040204020203" pitchFamily="34" charset="0"/>
              </a:rPr>
              <a:t>Sudden or significant changes in behavior, appearance, and sleeping or eating habits</a:t>
            </a:r>
          </a:p>
          <a:p>
            <a:r>
              <a:rPr lang="en-US" sz="1800" dirty="0">
                <a:latin typeface="Segoe UI Semibold" panose="020B0702040204020203" pitchFamily="34" charset="0"/>
                <a:cs typeface="Segoe UI Semibold" panose="020B0702040204020203" pitchFamily="34" charset="0"/>
              </a:rPr>
              <a:t>Development of new radical beliefs or extreme habits</a:t>
            </a:r>
          </a:p>
          <a:p>
            <a:r>
              <a:rPr lang="en-US" sz="1800" dirty="0">
                <a:latin typeface="Segoe UI Semibold" panose="020B0702040204020203" pitchFamily="34" charset="0"/>
                <a:cs typeface="Segoe UI Semibold" panose="020B0702040204020203" pitchFamily="34" charset="0"/>
              </a:rPr>
              <a:t>Isolation or withdrawal from activities or social and family relationships</a:t>
            </a:r>
          </a:p>
          <a:p>
            <a:r>
              <a:rPr lang="en-US" sz="1800" dirty="0">
                <a:latin typeface="Segoe UI Semibold" panose="020B0702040204020203" pitchFamily="34" charset="0"/>
                <a:cs typeface="Segoe UI Semibold" panose="020B0702040204020203" pitchFamily="34" charset="0"/>
              </a:rPr>
              <a:t>Fresh cuts, scratches, bruises, burns, or wounds, often appearing in patterns or forming words or symbols</a:t>
            </a:r>
          </a:p>
          <a:p>
            <a:r>
              <a:rPr lang="en-US" sz="1800" dirty="0">
                <a:latin typeface="Segoe UI Semibold" panose="020B0702040204020203" pitchFamily="34" charset="0"/>
                <a:cs typeface="Segoe UI Semibold" panose="020B0702040204020203" pitchFamily="34" charset="0"/>
              </a:rPr>
              <a:t>Writings or drawings in blood or what appears to be blood</a:t>
            </a:r>
          </a:p>
          <a:p>
            <a:r>
              <a:rPr lang="en-US" sz="1800" dirty="0">
                <a:latin typeface="Segoe UI Semibold" panose="020B0702040204020203" pitchFamily="34" charset="0"/>
                <a:cs typeface="Segoe UI Semibold" panose="020B0702040204020203" pitchFamily="34" charset="0"/>
              </a:rPr>
              <a:t>Sudden or increasing severity of mental health concerns, including eating disorder behaviors, suicidal ideation, or threats of self-harm</a:t>
            </a:r>
          </a:p>
        </p:txBody>
      </p:sp>
    </p:spTree>
    <p:extLst>
      <p:ext uri="{BB962C8B-B14F-4D97-AF65-F5344CB8AC3E}">
        <p14:creationId xmlns:p14="http://schemas.microsoft.com/office/powerpoint/2010/main" val="3924224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light&#10;&#10;AI-generated content may be incorrect.">
            <a:extLst>
              <a:ext uri="{FF2B5EF4-FFF2-40B4-BE49-F238E27FC236}">
                <a16:creationId xmlns:a16="http://schemas.microsoft.com/office/drawing/2014/main" id="{04B5F50B-EBA7-97A8-95E0-3E699563E47A}"/>
              </a:ext>
            </a:extLst>
          </p:cNvPr>
          <p:cNvPicPr>
            <a:picLocks noChangeAspect="1"/>
          </p:cNvPicPr>
          <p:nvPr/>
        </p:nvPicPr>
        <p:blipFill>
          <a:blip r:embed="rId2">
            <a:extLst>
              <a:ext uri="{28A0092B-C50C-407E-A947-70E740481C1C}">
                <a14:useLocalDpi xmlns:a14="http://schemas.microsoft.com/office/drawing/2010/main" val="0"/>
              </a:ext>
            </a:extLst>
          </a:blip>
          <a:srcRect l="35874" r="35680"/>
          <a:stretch>
            <a:fillRect/>
          </a:stretch>
        </p:blipFill>
        <p:spPr>
          <a:xfrm>
            <a:off x="8723870" y="0"/>
            <a:ext cx="3468130" cy="6858000"/>
          </a:xfrm>
          <a:prstGeom prst="rect">
            <a:avLst/>
          </a:prstGeom>
        </p:spPr>
      </p:pic>
      <p:sp>
        <p:nvSpPr>
          <p:cNvPr id="2" name="Title 1">
            <a:extLst>
              <a:ext uri="{FF2B5EF4-FFF2-40B4-BE49-F238E27FC236}">
                <a16:creationId xmlns:a16="http://schemas.microsoft.com/office/drawing/2014/main" id="{28BD7DA7-0D8E-C917-1F6F-61D36FD4BC18}"/>
              </a:ext>
            </a:extLst>
          </p:cNvPr>
          <p:cNvSpPr>
            <a:spLocks noGrp="1"/>
          </p:cNvSpPr>
          <p:nvPr>
            <p:ph type="title"/>
          </p:nvPr>
        </p:nvSpPr>
        <p:spPr/>
        <p:txBody>
          <a:bodyPr/>
          <a:lstStyle/>
          <a:p>
            <a:r>
              <a:rPr lang="en-US" dirty="0"/>
              <a:t>DVERT Resources</a:t>
            </a:r>
          </a:p>
        </p:txBody>
      </p:sp>
      <p:sp>
        <p:nvSpPr>
          <p:cNvPr id="7" name="Content Placeholder 6">
            <a:extLst>
              <a:ext uri="{FF2B5EF4-FFF2-40B4-BE49-F238E27FC236}">
                <a16:creationId xmlns:a16="http://schemas.microsoft.com/office/drawing/2014/main" id="{EE44812E-F42A-527F-F995-14FBAEAF6448}"/>
              </a:ext>
            </a:extLst>
          </p:cNvPr>
          <p:cNvSpPr>
            <a:spLocks noGrp="1"/>
          </p:cNvSpPr>
          <p:nvPr>
            <p:ph idx="1"/>
          </p:nvPr>
        </p:nvSpPr>
        <p:spPr>
          <a:xfrm>
            <a:off x="361950" y="2009775"/>
            <a:ext cx="6137704" cy="4015010"/>
          </a:xfrm>
        </p:spPr>
        <p:txBody>
          <a:bodyPr>
            <a:normAutofit fontScale="92500" lnSpcReduction="20000"/>
          </a:bodyPr>
          <a:lstStyle/>
          <a:p>
            <a:r>
              <a:rPr lang="en-US" dirty="0">
                <a:hlinkClick r:id="rId3"/>
              </a:rPr>
              <a:t>Explainer: Violent Actors’ Exploitation and Recruitment of Young People with Mental Health Concerns</a:t>
            </a:r>
            <a:endParaRPr lang="en-US" dirty="0"/>
          </a:p>
          <a:p>
            <a:pPr lvl="1"/>
            <a:r>
              <a:rPr lang="en-US" i="1" dirty="0"/>
              <a:t>Beth Daviess</a:t>
            </a:r>
            <a:endParaRPr lang="en-US" dirty="0">
              <a:hlinkClick r:id="" action="ppaction://noaction"/>
            </a:endParaRPr>
          </a:p>
          <a:p>
            <a:r>
              <a:rPr lang="en-US" dirty="0">
                <a:hlinkClick r:id="" action="ppaction://noaction"/>
              </a:rPr>
              <a:t>Explainer: True Crime Community</a:t>
            </a:r>
            <a:endParaRPr lang="en-US" dirty="0"/>
          </a:p>
          <a:p>
            <a:pPr lvl="1"/>
            <a:r>
              <a:rPr lang="en-US" i="1" dirty="0"/>
              <a:t>Lauren K. Hagy</a:t>
            </a:r>
            <a:endParaRPr lang="en-US" dirty="0">
              <a:hlinkClick r:id="" action="ppaction://noaction"/>
            </a:endParaRPr>
          </a:p>
          <a:p>
            <a:r>
              <a:rPr lang="en-US" dirty="0">
                <a:hlinkClick r:id="" action="ppaction://noaction"/>
              </a:rPr>
              <a:t>Explainer: Gore Content and Violent Extremism</a:t>
            </a:r>
            <a:endParaRPr lang="en-US" dirty="0"/>
          </a:p>
          <a:p>
            <a:pPr lvl="1"/>
            <a:r>
              <a:rPr lang="en-US" i="1" dirty="0"/>
              <a:t>Rachel Jones and Beth Daviess</a:t>
            </a:r>
          </a:p>
          <a:p>
            <a:pPr lvl="1"/>
            <a:endParaRPr lang="en-US" i="1" dirty="0"/>
          </a:p>
          <a:p>
            <a:pPr marL="0" indent="0">
              <a:buNone/>
            </a:pPr>
            <a:r>
              <a:rPr lang="en-US" i="1" dirty="0"/>
              <a:t>Listen to our podcast – </a:t>
            </a:r>
            <a:r>
              <a:rPr lang="en-US" i="1" dirty="0">
                <a:hlinkClick r:id="rId4"/>
              </a:rPr>
              <a:t>The DVERT Brief</a:t>
            </a:r>
            <a:endParaRPr lang="en-US" i="1" dirty="0"/>
          </a:p>
        </p:txBody>
      </p:sp>
      <p:pic>
        <p:nvPicPr>
          <p:cNvPr id="4" name="Picture 3">
            <a:extLst>
              <a:ext uri="{FF2B5EF4-FFF2-40B4-BE49-F238E27FC236}">
                <a16:creationId xmlns:a16="http://schemas.microsoft.com/office/drawing/2014/main" id="{A7CAC236-31FA-A5ED-B7DB-1C227B17070F}"/>
              </a:ext>
            </a:extLst>
          </p:cNvPr>
          <p:cNvPicPr>
            <a:picLocks noChangeAspect="1"/>
          </p:cNvPicPr>
          <p:nvPr/>
        </p:nvPicPr>
        <p:blipFill>
          <a:blip r:embed="rId5"/>
          <a:stretch>
            <a:fillRect/>
          </a:stretch>
        </p:blipFill>
        <p:spPr>
          <a:xfrm>
            <a:off x="7161760" y="893872"/>
            <a:ext cx="3899338" cy="5074920"/>
          </a:xfrm>
          <a:prstGeom prst="rect">
            <a:avLst/>
          </a:prstGeom>
        </p:spPr>
      </p:pic>
    </p:spTree>
    <p:extLst>
      <p:ext uri="{BB962C8B-B14F-4D97-AF65-F5344CB8AC3E}">
        <p14:creationId xmlns:p14="http://schemas.microsoft.com/office/powerpoint/2010/main" val="723676697"/>
      </p:ext>
    </p:extLst>
  </p:cSld>
  <p:clrMapOvr>
    <a:masterClrMapping/>
  </p:clrMapOvr>
</p:sld>
</file>

<file path=ppt/theme/theme1.xml><?xml version="1.0" encoding="utf-8"?>
<a:theme xmlns:a="http://schemas.openxmlformats.org/drawingml/2006/main" name="Office Theme">
  <a:themeElements>
    <a:clrScheme name="CNA Colors">
      <a:dk1>
        <a:srgbClr val="002F5F"/>
      </a:dk1>
      <a:lt1>
        <a:sysClr val="window" lastClr="FFFFFF"/>
      </a:lt1>
      <a:dk2>
        <a:srgbClr val="002F5F"/>
      </a:dk2>
      <a:lt2>
        <a:srgbClr val="FFFFFF"/>
      </a:lt2>
      <a:accent1>
        <a:srgbClr val="005EB8"/>
      </a:accent1>
      <a:accent2>
        <a:srgbClr val="81BC00"/>
      </a:accent2>
      <a:accent3>
        <a:srgbClr val="002F5F"/>
      </a:accent3>
      <a:accent4>
        <a:srgbClr val="44546A"/>
      </a:accent4>
      <a:accent5>
        <a:srgbClr val="00A3E0"/>
      </a:accent5>
      <a:accent6>
        <a:srgbClr val="E87722"/>
      </a:accent6>
      <a:hlink>
        <a:srgbClr val="2716CA"/>
      </a:hlink>
      <a:folHlink>
        <a:srgbClr val="6F58BA"/>
      </a:folHlink>
    </a:clrScheme>
    <a:fontScheme name="CNA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vert="vert270" rtlCol="0" anchor="ctr"/>
      <a:lstStyle>
        <a:defPPr algn="ctr">
          <a:defRPr sz="2800" dirty="0"/>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bc21f7b-9314-443a-858f-8a56a537df7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D191A58626F746959A6D72532544F8" ma:contentTypeVersion="14" ma:contentTypeDescription="Create a new document." ma:contentTypeScope="" ma:versionID="3d18c93d9765e5c05ff41100e1741d0e">
  <xsd:schema xmlns:xsd="http://www.w3.org/2001/XMLSchema" xmlns:xs="http://www.w3.org/2001/XMLSchema" xmlns:p="http://schemas.microsoft.com/office/2006/metadata/properties" xmlns:ns3="8bc21f7b-9314-443a-858f-8a56a537df7c" xmlns:ns4="0c76884d-a691-4bcd-a938-d94be13ba0b8" targetNamespace="http://schemas.microsoft.com/office/2006/metadata/properties" ma:root="true" ma:fieldsID="c852aa389f76f7802231347c9a607614" ns3:_="" ns4:_="">
    <xsd:import namespace="8bc21f7b-9314-443a-858f-8a56a537df7c"/>
    <xsd:import namespace="0c76884d-a691-4bcd-a938-d94be13ba0b8"/>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c21f7b-9314-443a-858f-8a56a537df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76884d-a691-4bcd-a938-d94be13ba0b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57A847-D8DD-46DE-A784-C4DF7DE7719A}">
  <ds:schemaRefs>
    <ds:schemaRef ds:uri="http://schemas.microsoft.com/office/2006/documentManagement/types"/>
    <ds:schemaRef ds:uri="http://www.w3.org/XML/1998/namespace"/>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purl.org/dc/dcmitype/"/>
    <ds:schemaRef ds:uri="0c76884d-a691-4bcd-a938-d94be13ba0b8"/>
    <ds:schemaRef ds:uri="8bc21f7b-9314-443a-858f-8a56a537df7c"/>
    <ds:schemaRef ds:uri="http://purl.org/dc/elements/1.1/"/>
  </ds:schemaRefs>
</ds:datastoreItem>
</file>

<file path=customXml/itemProps2.xml><?xml version="1.0" encoding="utf-8"?>
<ds:datastoreItem xmlns:ds="http://schemas.openxmlformats.org/officeDocument/2006/customXml" ds:itemID="{644AB1C2-34E9-45FE-A2F5-571C3B29D1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c21f7b-9314-443a-858f-8a56a537df7c"/>
    <ds:schemaRef ds:uri="0c76884d-a691-4bcd-a938-d94be13ba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B51FD2-E3A0-42B0-9684-DBDE0AC3B0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17577</TotalTime>
  <Words>955</Words>
  <Application>Microsoft Office PowerPoint</Application>
  <PresentationFormat>Widescreen</PresentationFormat>
  <Paragraphs>65</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Arial</vt:lpstr>
      <vt:lpstr>Segoe UI</vt:lpstr>
      <vt:lpstr>Segoe UI Semibold</vt:lpstr>
      <vt:lpstr>Office Theme</vt:lpstr>
      <vt:lpstr>How to use these slides</vt:lpstr>
      <vt:lpstr>Mental health exploitation</vt:lpstr>
      <vt:lpstr>False stereotypes about radicalization</vt:lpstr>
      <vt:lpstr>What caregivers and practitioners should watch for</vt:lpstr>
      <vt:lpstr>DVERT Resources</vt:lpstr>
    </vt:vector>
  </TitlesOfParts>
  <Company>Center for Naval Analyses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Karras, Jennifer</dc:creator>
  <cp:lastModifiedBy>Sun, Christopher</cp:lastModifiedBy>
  <cp:revision>47</cp:revision>
  <dcterms:created xsi:type="dcterms:W3CDTF">2025-05-08T13:50:31Z</dcterms:created>
  <dcterms:modified xsi:type="dcterms:W3CDTF">2026-05-12T19:39:59Z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0x01010079D191A58626F746959A6D72532544F8</vt:lpwstr>
  </property>
</Properties>
</file>