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8" r:id="rId5"/>
    <p:sldId id="416" r:id="rId6"/>
    <p:sldId id="417" r:id="rId7"/>
    <p:sldId id="415" r:id="rId8"/>
    <p:sldId id="413" r:id="rId9"/>
    <p:sldId id="414" r:id="rId10"/>
    <p:sldId id="4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Bride, Megan" initials="MM" lastIdx="37" clrIdx="0">
    <p:extLst>
      <p:ext uri="{19B8F6BF-5375-455C-9EA6-DF929625EA0E}">
        <p15:presenceInfo xmlns:p15="http://schemas.microsoft.com/office/powerpoint/2012/main" userId="S::McBridem@cna.org::83b35b26-1912-425d-93ab-ff5494118c21" providerId="AD"/>
      </p:ext>
    </p:extLst>
  </p:cmAuthor>
  <p:cmAuthor id="2" name="Hagy, Lauren" initials="LH" lastIdx="1" clrIdx="1">
    <p:extLst>
      <p:ext uri="{19B8F6BF-5375-455C-9EA6-DF929625EA0E}">
        <p15:presenceInfo xmlns:p15="http://schemas.microsoft.com/office/powerpoint/2012/main" userId="S::HagyL@cna.org::189be155-be3b-4e96-adca-faa446022b06" providerId="AD"/>
      </p:ext>
    </p:extLst>
  </p:cmAuthor>
  <p:cmAuthor id="3" name="Lysaker, Sarah" initials="SL" lastIdx="3" clrIdx="2">
    <p:extLst>
      <p:ext uri="{19B8F6BF-5375-455C-9EA6-DF929625EA0E}">
        <p15:presenceInfo xmlns:p15="http://schemas.microsoft.com/office/powerpoint/2012/main" userId="S::LYSAKERS@cna.org::ce632770-c749-4e94-8a98-8feafd90bb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EAA"/>
    <a:srgbClr val="FFCC00"/>
    <a:srgbClr val="006600"/>
    <a:srgbClr val="010101"/>
    <a:srgbClr val="FFD9D9"/>
    <a:srgbClr val="CCFF99"/>
    <a:srgbClr val="EDFFC5"/>
    <a:srgbClr val="FF3399"/>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959" autoAdjust="0"/>
  </p:normalViewPr>
  <p:slideViewPr>
    <p:cSldViewPr snapToGrid="0">
      <p:cViewPr varScale="1">
        <p:scale>
          <a:sx n="65" d="100"/>
          <a:sy n="65" d="100"/>
        </p:scale>
        <p:origin x="23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6-05-09T22:47:23.785" idx="1">
    <p:pos x="6376" y="3483"/>
    <p:text>The font for the five boxes at the bottom is a bit small</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6-05-09T22:48:37.063" idx="2">
    <p:pos x="7200" y="1349"/>
    <p:text>For the MKY box, lowercase "neo-Nazi." Also change the colon to a semicolon.</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6-05-09T22:53:17.014" idx="3">
    <p:pos x="7054" y="1206"/>
    <p:text>In the bottom second to left box, delete the comma in "vary but"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824DF-3403-45F1-BF45-D3A1E56CA5BA}"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0E502-9A09-42B5-BC62-E982E86C03F4}" type="slidenum">
              <a:rPr lang="en-US" smtClean="0"/>
              <a:t>‹#›</a:t>
            </a:fld>
            <a:endParaRPr lang="en-US"/>
          </a:p>
        </p:txBody>
      </p:sp>
    </p:spTree>
    <p:extLst>
      <p:ext uri="{BB962C8B-B14F-4D97-AF65-F5344CB8AC3E}">
        <p14:creationId xmlns:p14="http://schemas.microsoft.com/office/powerpoint/2010/main" val="191409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4CA29-212F-C5F1-3C41-EAF692F07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DA999-8188-809C-953A-7D50FF9F2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31885-0A32-78A0-E460-F0D04EED6272}"/>
              </a:ext>
            </a:extLst>
          </p:cNvPr>
          <p:cNvSpPr>
            <a:spLocks noGrp="1"/>
          </p:cNvSpPr>
          <p:nvPr>
            <p:ph type="body" idx="1"/>
          </p:nvPr>
        </p:nvSpPr>
        <p:spPr/>
        <p:txBody>
          <a:bodyPr/>
          <a:lstStyle/>
          <a:p>
            <a:pPr marL="171450" indent="-171450">
              <a:buFont typeface="Arial" panose="020B0604020202020204" pitchFamily="34" charset="0"/>
              <a:buChar char="•"/>
            </a:pPr>
            <a:r>
              <a:rPr lang="en-US" dirty="0"/>
              <a:t>The Com refers to a constellation of networks and cells that engage in a variety of online and offline violent and nonviolent crimes.</a:t>
            </a:r>
          </a:p>
          <a:p>
            <a:pPr marL="171450" indent="-171450">
              <a:buFont typeface="Arial" panose="020B0604020202020204" pitchFamily="34" charset="0"/>
              <a:buChar char="•"/>
            </a:pPr>
            <a:r>
              <a:rPr lang="en-US" dirty="0"/>
              <a:t>Some cells, including 764, focus on the sexual exploitation and extortion of minors, whereas others focus on cybercrime or offline organized crime. </a:t>
            </a:r>
          </a:p>
          <a:p>
            <a:pPr marL="171450" indent="-171450">
              <a:buFont typeface="Arial" panose="020B0604020202020204" pitchFamily="34" charset="0"/>
              <a:buChar char="•"/>
            </a:pPr>
            <a:r>
              <a:rPr lang="en-US" dirty="0"/>
              <a:t>On the next slide, we go over some of the defining features of the most well-known subsets of The Com.</a:t>
            </a:r>
          </a:p>
        </p:txBody>
      </p:sp>
      <p:sp>
        <p:nvSpPr>
          <p:cNvPr id="4" name="Slide Number Placeholder 3">
            <a:extLst>
              <a:ext uri="{FF2B5EF4-FFF2-40B4-BE49-F238E27FC236}">
                <a16:creationId xmlns:a16="http://schemas.microsoft.com/office/drawing/2014/main" id="{3227CA28-372B-8614-AC8B-8C50E391E416}"/>
              </a:ext>
            </a:extLst>
          </p:cNvPr>
          <p:cNvSpPr>
            <a:spLocks noGrp="1"/>
          </p:cNvSpPr>
          <p:nvPr>
            <p:ph type="sldNum" sz="quarter" idx="5"/>
          </p:nvPr>
        </p:nvSpPr>
        <p:spPr/>
        <p:txBody>
          <a:bodyPr/>
          <a:lstStyle/>
          <a:p>
            <a:fld id="{7F90E502-9A09-42B5-BC62-E982E86C03F4}" type="slidenum">
              <a:rPr lang="en-US" smtClean="0"/>
              <a:t>2</a:t>
            </a:fld>
            <a:endParaRPr lang="en-US"/>
          </a:p>
        </p:txBody>
      </p:sp>
    </p:spTree>
    <p:extLst>
      <p:ext uri="{BB962C8B-B14F-4D97-AF65-F5344CB8AC3E}">
        <p14:creationId xmlns:p14="http://schemas.microsoft.com/office/powerpoint/2010/main" val="61961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a:t>764 is a network within The Com that engages in the sextortion of minors and attempts to incite both members and victims to commit sexual abuse, animal abuse, hate crimes, self-harm and suicide, and other acts of violence</a:t>
            </a:r>
            <a:r>
              <a:rPr lang="en-US" b="0" dirty="0"/>
              <a:t>. </a:t>
            </a:r>
          </a:p>
          <a:p>
            <a:pPr marL="685800" lvl="1" indent="-228600">
              <a:buFont typeface="+mj-lt"/>
              <a:buAutoNum type="arabicPeriod"/>
            </a:pPr>
            <a:r>
              <a:rPr lang="en-US" b="0" dirty="0"/>
              <a:t>It is the most well-known network within The Com because numerous high-profile 764 perpetrators have been arrested in the US and abroad. </a:t>
            </a:r>
          </a:p>
          <a:p>
            <a:pPr marL="685800" lvl="1" indent="-228600">
              <a:buFont typeface="+mj-lt"/>
              <a:buAutoNum type="arabicPeriod"/>
            </a:pPr>
            <a:r>
              <a:rPr lang="en-US" b="0" dirty="0"/>
              <a:t>764 was connected to a 2025 school shooting in Nashville, Tennessee. </a:t>
            </a:r>
          </a:p>
          <a:p>
            <a:pPr marL="228600" lvl="0" indent="-228600">
              <a:buFont typeface="+mj-lt"/>
              <a:buAutoNum type="arabicPeriod"/>
            </a:pPr>
            <a:r>
              <a:rPr lang="en-US" b="1" dirty="0"/>
              <a:t>No Lives Matter is a 764 splinter group that focuses on offline violence</a:t>
            </a:r>
            <a:r>
              <a:rPr lang="en-US" b="0" dirty="0"/>
              <a:t>. </a:t>
            </a:r>
          </a:p>
          <a:p>
            <a:pPr marL="685800" lvl="1" indent="-228600">
              <a:buFont typeface="+mj-lt"/>
              <a:buAutoNum type="arabicPeriod"/>
            </a:pPr>
            <a:r>
              <a:rPr lang="en-US" b="0" dirty="0"/>
              <a:t>It encourages violence for the sake of being violent as well as for online clout or status. </a:t>
            </a:r>
          </a:p>
          <a:p>
            <a:pPr marL="685800" lvl="1" indent="-228600">
              <a:buFont typeface="+mj-lt"/>
              <a:buAutoNum type="arabicPeriod"/>
            </a:pPr>
            <a:r>
              <a:rPr lang="en-US" b="0" dirty="0"/>
              <a:t>Participants have committed several stabbing attacks abroad. </a:t>
            </a:r>
          </a:p>
          <a:p>
            <a:pPr marL="228600" lvl="0" indent="-228600">
              <a:buFont typeface="+mj-lt"/>
              <a:buAutoNum type="arabicPeriod"/>
            </a:pPr>
            <a:r>
              <a:rPr lang="en-US" b="1" dirty="0"/>
              <a:t>Maniacs Murder Cult (MKY), is another Com network with members in the US and around the world.</a:t>
            </a:r>
          </a:p>
          <a:p>
            <a:pPr marL="685800" lvl="1" indent="-228600">
              <a:buFont typeface="+mj-lt"/>
              <a:buAutoNum type="arabicPeriod"/>
            </a:pPr>
            <a:r>
              <a:rPr lang="en-US" b="0" dirty="0"/>
              <a:t>It focuses on offline violence, but it is more ideological than 764 or No Lives Matter. </a:t>
            </a:r>
          </a:p>
          <a:p>
            <a:pPr marL="685800" lvl="1" indent="-228600">
              <a:buFont typeface="+mj-lt"/>
              <a:buAutoNum type="arabicPeriod"/>
            </a:pPr>
            <a:r>
              <a:rPr lang="en-US" b="0" dirty="0"/>
              <a:t>It explicitly endorses neo-Nazi ideas and satanist practices, but it does not support sextortion of minors </a:t>
            </a:r>
          </a:p>
          <a:p>
            <a:pPr marL="685800" lvl="1" indent="-228600">
              <a:buFont typeface="+mj-lt"/>
              <a:buAutoNum type="arabicPeriod"/>
            </a:pPr>
            <a:r>
              <a:rPr lang="en-US" b="0" dirty="0"/>
              <a:t>To join, a person must submit proof of offline violence, cybercrime, or recruitment and propaganda material creation.</a:t>
            </a:r>
          </a:p>
        </p:txBody>
      </p:sp>
      <p:sp>
        <p:nvSpPr>
          <p:cNvPr id="4" name="Slide Number Placeholder 3"/>
          <p:cNvSpPr>
            <a:spLocks noGrp="1"/>
          </p:cNvSpPr>
          <p:nvPr>
            <p:ph type="sldNum" sz="quarter" idx="5"/>
          </p:nvPr>
        </p:nvSpPr>
        <p:spPr/>
        <p:txBody>
          <a:bodyPr/>
          <a:lstStyle/>
          <a:p>
            <a:fld id="{7F90E502-9A09-42B5-BC62-E982E86C03F4}" type="slidenum">
              <a:rPr lang="en-US" smtClean="0"/>
              <a:t>3</a:t>
            </a:fld>
            <a:endParaRPr lang="en-US"/>
          </a:p>
        </p:txBody>
      </p:sp>
    </p:spTree>
    <p:extLst>
      <p:ext uri="{BB962C8B-B14F-4D97-AF65-F5344CB8AC3E}">
        <p14:creationId xmlns:p14="http://schemas.microsoft.com/office/powerpoint/2010/main" val="288462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41F76-EF54-993A-110C-DADBA6E10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5CBC3-6AF7-D216-BF59-93F1C13B5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56597-EDC2-D4EC-925A-C2922FE4AD9B}"/>
              </a:ext>
            </a:extLst>
          </p:cNvPr>
          <p:cNvSpPr>
            <a:spLocks noGrp="1"/>
          </p:cNvSpPr>
          <p:nvPr>
            <p:ph type="body" idx="1"/>
          </p:nvPr>
        </p:nvSpPr>
        <p:spPr/>
        <p:txBody>
          <a:bodyPr/>
          <a:lstStyle/>
          <a:p>
            <a:pPr marL="171450" indent="-171450">
              <a:buFont typeface="Arial" panose="020B0604020202020204" pitchFamily="34" charset="0"/>
              <a:buChar char="•"/>
            </a:pPr>
            <a:r>
              <a:rPr lang="en-US" dirty="0"/>
              <a:t>The Com is found primarily on </a:t>
            </a:r>
            <a:r>
              <a:rPr lang="en-US" b="1" dirty="0"/>
              <a:t>mainstream social media platforms including</a:t>
            </a:r>
            <a:r>
              <a:rPr lang="en-US" dirty="0"/>
              <a:t> Snapchat, Roblox, Minecraft, and Instagram. </a:t>
            </a:r>
            <a:r>
              <a:rPr lang="en-US" b="1" dirty="0"/>
              <a:t>It is not restricted to the dark web.</a:t>
            </a:r>
            <a:endParaRPr lang="en-US" dirty="0"/>
          </a:p>
          <a:p>
            <a:pPr marL="171450" indent="-171450">
              <a:buFont typeface="Arial" panose="020B0604020202020204" pitchFamily="34" charset="0"/>
              <a:buChar char="•"/>
            </a:pPr>
            <a:r>
              <a:rPr lang="en-US" dirty="0"/>
              <a:t>Members of The Com contact and groom victims on mainstream social media </a:t>
            </a:r>
            <a:r>
              <a:rPr lang="en-US" b="1" dirty="0"/>
              <a:t>before inviting them to private groups on Discord, Telegram, and Kik</a:t>
            </a:r>
            <a:r>
              <a:rPr lang="en-US" dirty="0"/>
              <a:t>. Here, the victims are frequently exposed to </a:t>
            </a:r>
            <a:r>
              <a:rPr lang="en-US" b="1" dirty="0"/>
              <a:t>graphic content meant to traumatize and desensitize them</a:t>
            </a:r>
            <a:r>
              <a:rPr lang="en-US" dirty="0"/>
              <a:t> before being subjected to more aggressive grooming and coercion techniques. </a:t>
            </a:r>
          </a:p>
          <a:p>
            <a:pPr marL="171450" indent="-171450">
              <a:buFont typeface="Arial" panose="020B0604020202020204" pitchFamily="34" charset="0"/>
              <a:buChar char="•"/>
            </a:pPr>
            <a:r>
              <a:rPr lang="en-US" dirty="0"/>
              <a:t>The harm does not remain online. Even brief involvement can have drastic consequences for young people, who </a:t>
            </a:r>
            <a:r>
              <a:rPr lang="en-US" b="1" dirty="0"/>
              <a:t>in some cases have attempted self-harm or suicide</a:t>
            </a:r>
            <a:r>
              <a:rPr lang="en-US" dirty="0"/>
              <a:t> shortly after contact.</a:t>
            </a:r>
          </a:p>
        </p:txBody>
      </p:sp>
      <p:sp>
        <p:nvSpPr>
          <p:cNvPr id="4" name="Slide Number Placeholder 3">
            <a:extLst>
              <a:ext uri="{FF2B5EF4-FFF2-40B4-BE49-F238E27FC236}">
                <a16:creationId xmlns:a16="http://schemas.microsoft.com/office/drawing/2014/main" id="{C89CD458-63BD-6EA0-D69F-964AF6F0A2AF}"/>
              </a:ext>
            </a:extLst>
          </p:cNvPr>
          <p:cNvSpPr>
            <a:spLocks noGrp="1"/>
          </p:cNvSpPr>
          <p:nvPr>
            <p:ph type="sldNum" sz="quarter" idx="5"/>
          </p:nvPr>
        </p:nvSpPr>
        <p:spPr/>
        <p:txBody>
          <a:bodyPr/>
          <a:lstStyle/>
          <a:p>
            <a:fld id="{7F90E502-9A09-42B5-BC62-E982E86C03F4}" type="slidenum">
              <a:rPr lang="en-US" smtClean="0"/>
              <a:t>4</a:t>
            </a:fld>
            <a:endParaRPr lang="en-US"/>
          </a:p>
        </p:txBody>
      </p:sp>
    </p:spTree>
    <p:extLst>
      <p:ext uri="{BB962C8B-B14F-4D97-AF65-F5344CB8AC3E}">
        <p14:creationId xmlns:p14="http://schemas.microsoft.com/office/powerpoint/2010/main" val="121775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r>
              <a:rPr lang="en-US" b="1" dirty="0"/>
              <a:t>First, there is a misconception that all participants in The Com must be evil</a:t>
            </a:r>
            <a:r>
              <a:rPr lang="en-US" b="0" dirty="0"/>
              <a:t>. In fact, the young people who end up in these networks are often vulnerable in ways that leave them susceptible to harmful influences. </a:t>
            </a:r>
          </a:p>
          <a:p>
            <a:pPr marL="685800" lvl="1" indent="-228600">
              <a:buFont typeface="Arial" panose="020B0604020202020204" pitchFamily="34" charset="0"/>
              <a:buChar char="•"/>
            </a:pPr>
            <a:r>
              <a:rPr lang="en-US" b="0" dirty="0"/>
              <a:t>Many perpetrators entered these networks as victims and began to victimize new targets to comply with demands from their abusers (e.g., the victim-to-perpetrator cycle). </a:t>
            </a:r>
          </a:p>
          <a:p>
            <a:pPr marL="228600" lvl="0" indent="-228600">
              <a:buFont typeface="+mj-lt"/>
              <a:buAutoNum type="arabicPeriod"/>
            </a:pPr>
            <a:r>
              <a:rPr lang="en-US" sz="1200" b="1" kern="1200" dirty="0">
                <a:solidFill>
                  <a:schemeClr val="tx1"/>
                </a:solidFill>
                <a:effectLst/>
                <a:latin typeface="+mn-lt"/>
                <a:ea typeface="+mn-ea"/>
                <a:cs typeface="+mn-cs"/>
              </a:rPr>
              <a:t>Second, some believe that The Com consists of neo-Nazi or white supremacist groups.</a:t>
            </a:r>
            <a:r>
              <a:rPr lang="en-US" sz="1200" kern="1200" dirty="0">
                <a:solidFill>
                  <a:schemeClr val="tx1"/>
                </a:solidFill>
                <a:effectLst/>
                <a:latin typeface="+mn-lt"/>
                <a:ea typeface="+mn-ea"/>
                <a:cs typeface="+mn-cs"/>
              </a:rPr>
              <a:t> The reality is that the participants in these networks have widely varying motivations, including the pursuit of internet clout or fame, the desire to cause harm for its own sake, or the desire to destroy modern society. </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Some networks specifically target young people of color and LGBTQIA+ youth for grooming and victimization. </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That said, a subset of The Com networks do endorse neo-Nazi ideas and practices—especially those influenced by the Order of Nine Angles (O9A), which is a set of practices and beliefs centered on nihilistic and fascist satanism. Its adherents promote ritualistic violence against people and animals. </a:t>
            </a:r>
          </a:p>
          <a:p>
            <a:pPr marL="228600" lvl="0" indent="-228600">
              <a:buFont typeface="+mj-lt"/>
              <a:buAutoNum type="arabicPeriod"/>
            </a:pPr>
            <a:r>
              <a:rPr lang="en-US" sz="1200" b="1" kern="1200" dirty="0">
                <a:solidFill>
                  <a:schemeClr val="tx1"/>
                </a:solidFill>
                <a:effectLst/>
                <a:latin typeface="+mn-lt"/>
                <a:ea typeface="+mn-ea"/>
                <a:cs typeface="+mn-cs"/>
              </a:rPr>
              <a:t>The third misconception is that the perpetrators are just teen boys victimizing teen girls.</a:t>
            </a:r>
            <a:r>
              <a:rPr lang="en-US" sz="1200" kern="1200" dirty="0">
                <a:solidFill>
                  <a:schemeClr val="tx1"/>
                </a:solidFill>
                <a:effectLst/>
                <a:latin typeface="+mn-lt"/>
                <a:ea typeface="+mn-ea"/>
                <a:cs typeface="+mn-cs"/>
              </a:rPr>
              <a:t> This is not universally true. The known perpetrators are mostly male and on average 20 years old; the known victims are 84 percent female and on average 15 years old. </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Young boys are also vulnerable to victimization. Both victims and perpetrators are getting younger every year. </a:t>
            </a:r>
          </a:p>
          <a:p>
            <a:pPr marL="228600" lvl="0" indent="-228600">
              <a:buFont typeface="+mj-lt"/>
              <a:buAutoNum type="arabicPeriod"/>
            </a:pPr>
            <a:r>
              <a:rPr lang="en-US" sz="1200" b="1" kern="1200" dirty="0">
                <a:solidFill>
                  <a:schemeClr val="tx1"/>
                </a:solidFill>
                <a:effectLst/>
                <a:latin typeface="+mn-lt"/>
                <a:ea typeface="+mn-ea"/>
                <a:cs typeface="+mn-cs"/>
              </a:rPr>
              <a:t>Last, some believe that The Com is just an edgy online internet culture.</a:t>
            </a:r>
            <a:r>
              <a:rPr lang="en-US" sz="1200" kern="1200" dirty="0">
                <a:solidFill>
                  <a:schemeClr val="tx1"/>
                </a:solidFill>
                <a:effectLst/>
                <a:latin typeface="+mn-lt"/>
                <a:ea typeface="+mn-ea"/>
                <a:cs typeface="+mn-cs"/>
              </a:rPr>
              <a:t> The Com network participants use humor to hide an exploitation ecosystem dedicated to real-world harm and violence. </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Jokes and memes are entry points for highly online young people who may see the shock value as alluring. The humor may obscure the culture of violence and let abuse escalate unchecked. </a:t>
            </a:r>
          </a:p>
        </p:txBody>
      </p:sp>
      <p:sp>
        <p:nvSpPr>
          <p:cNvPr id="4" name="Slide Number Placeholder 3"/>
          <p:cNvSpPr>
            <a:spLocks noGrp="1"/>
          </p:cNvSpPr>
          <p:nvPr>
            <p:ph type="sldNum" sz="quarter" idx="5"/>
          </p:nvPr>
        </p:nvSpPr>
        <p:spPr/>
        <p:txBody>
          <a:bodyPr/>
          <a:lstStyle/>
          <a:p>
            <a:fld id="{7F90E502-9A09-42B5-BC62-E982E86C03F4}" type="slidenum">
              <a:rPr lang="en-US" smtClean="0"/>
              <a:t>5</a:t>
            </a:fld>
            <a:endParaRPr lang="en-US"/>
          </a:p>
        </p:txBody>
      </p:sp>
    </p:spTree>
    <p:extLst>
      <p:ext uri="{BB962C8B-B14F-4D97-AF65-F5344CB8AC3E}">
        <p14:creationId xmlns:p14="http://schemas.microsoft.com/office/powerpoint/2010/main" val="334613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Caregivers and practitioners should be aware of potential warning signs for involvement in The Com.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Exhibiting </a:t>
            </a:r>
            <a:r>
              <a:rPr lang="en-US" sz="1200" kern="1200" dirty="0">
                <a:solidFill>
                  <a:schemeClr val="tx1"/>
                </a:solidFill>
                <a:effectLst/>
                <a:latin typeface="+mn-lt"/>
                <a:ea typeface="+mn-ea"/>
                <a:cs typeface="+mn-cs"/>
              </a:rPr>
              <a:t>one or more of these behavioral indicators is cause for concern, but it does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necessarily mean that a person is involved in The Com or is planning an act of violence. It </a:t>
            </a:r>
            <a:r>
              <a:rPr lang="en-US" sz="1200" i="1" kern="1200" dirty="0">
                <a:solidFill>
                  <a:schemeClr val="tx1"/>
                </a:solidFill>
                <a:effectLst/>
                <a:latin typeface="+mn-lt"/>
                <a:ea typeface="+mn-ea"/>
                <a:cs typeface="+mn-cs"/>
              </a:rPr>
              <a:t>does</a:t>
            </a:r>
            <a:r>
              <a:rPr lang="en-US" sz="1200" kern="1200" dirty="0">
                <a:solidFill>
                  <a:schemeClr val="tx1"/>
                </a:solidFill>
                <a:effectLst/>
                <a:latin typeface="+mn-lt"/>
                <a:ea typeface="+mn-ea"/>
                <a:cs typeface="+mn-cs"/>
              </a:rPr>
              <a:t> suggest a need for supportive intervention to address potential underlying vulnerabilities. </a:t>
            </a:r>
          </a:p>
        </p:txBody>
      </p:sp>
      <p:sp>
        <p:nvSpPr>
          <p:cNvPr id="4" name="Slide Number Placeholder 3"/>
          <p:cNvSpPr>
            <a:spLocks noGrp="1"/>
          </p:cNvSpPr>
          <p:nvPr>
            <p:ph type="sldNum" sz="quarter" idx="5"/>
          </p:nvPr>
        </p:nvSpPr>
        <p:spPr/>
        <p:txBody>
          <a:bodyPr/>
          <a:lstStyle/>
          <a:p>
            <a:fld id="{7F90E502-9A09-42B5-BC62-E982E86C03F4}" type="slidenum">
              <a:rPr lang="en-US" smtClean="0"/>
              <a:t>6</a:t>
            </a:fld>
            <a:endParaRPr lang="en-US"/>
          </a:p>
        </p:txBody>
      </p:sp>
    </p:spTree>
    <p:extLst>
      <p:ext uri="{BB962C8B-B14F-4D97-AF65-F5344CB8AC3E}">
        <p14:creationId xmlns:p14="http://schemas.microsoft.com/office/powerpoint/2010/main" val="960471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93B98DA-6B5E-3D22-DDFC-ACB0F031AD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93" y="-337266"/>
            <a:ext cx="11640336" cy="6248413"/>
          </a:xfrm>
          <a:prstGeom prst="rect">
            <a:avLst/>
          </a:prstGeom>
        </p:spPr>
      </p:pic>
      <p:sp>
        <p:nvSpPr>
          <p:cNvPr id="2" name="Title 1">
            <a:extLst>
              <a:ext uri="{FF2B5EF4-FFF2-40B4-BE49-F238E27FC236}">
                <a16:creationId xmlns:a16="http://schemas.microsoft.com/office/drawing/2014/main" id="{53F33620-52D7-0099-E14D-D6857DC2E58E}"/>
              </a:ext>
            </a:extLst>
          </p:cNvPr>
          <p:cNvSpPr>
            <a:spLocks noGrp="1"/>
          </p:cNvSpPr>
          <p:nvPr>
            <p:ph type="ctrTitle" hasCustomPrompt="1"/>
          </p:nvPr>
        </p:nvSpPr>
        <p:spPr>
          <a:xfrm>
            <a:off x="438150" y="2121166"/>
            <a:ext cx="10229850" cy="1809750"/>
          </a:xfrm>
        </p:spPr>
        <p:txBody>
          <a:bodyPr anchor="b">
            <a:normAutofit/>
          </a:bodyPr>
          <a:lstStyle>
            <a:lvl1pPr algn="l">
              <a:defRPr sz="4800" b="1">
                <a:solidFill>
                  <a:schemeClr val="bg1"/>
                </a:solidFill>
              </a:defRPr>
            </a:lvl1pPr>
          </a:lstStyle>
          <a:p>
            <a:r>
              <a:rPr lang="en-US" dirty="0"/>
              <a:t>Click to Edit This Master Title Slide That Can Be Multiple Lines of Text</a:t>
            </a:r>
          </a:p>
        </p:txBody>
      </p:sp>
      <p:sp>
        <p:nvSpPr>
          <p:cNvPr id="3" name="Subtitle 2">
            <a:extLst>
              <a:ext uri="{FF2B5EF4-FFF2-40B4-BE49-F238E27FC236}">
                <a16:creationId xmlns:a16="http://schemas.microsoft.com/office/drawing/2014/main" id="{D0B96A6E-B837-3FF4-59FF-6EA53308F37D}"/>
              </a:ext>
            </a:extLst>
          </p:cNvPr>
          <p:cNvSpPr>
            <a:spLocks noGrp="1"/>
          </p:cNvSpPr>
          <p:nvPr>
            <p:ph type="subTitle" idx="1" hasCustomPrompt="1"/>
          </p:nvPr>
        </p:nvSpPr>
        <p:spPr>
          <a:xfrm>
            <a:off x="438150" y="4135753"/>
            <a:ext cx="7800974" cy="1335333"/>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Slide Box That Has the Subtitle That Can Be Multiple Lines of Text</a:t>
            </a:r>
          </a:p>
        </p:txBody>
      </p:sp>
      <p:sp>
        <p:nvSpPr>
          <p:cNvPr id="13" name="TextBox 6">
            <a:extLst>
              <a:ext uri="{FF2B5EF4-FFF2-40B4-BE49-F238E27FC236}">
                <a16:creationId xmlns:a16="http://schemas.microsoft.com/office/drawing/2014/main" id="{B6CF1A84-7D11-4A56-F700-C3FDDBE5C71A}"/>
              </a:ext>
            </a:extLst>
          </p:cNvPr>
          <p:cNvSpPr txBox="1"/>
          <p:nvPr/>
        </p:nvSpPr>
        <p:spPr>
          <a:xfrm>
            <a:off x="-1073150" y="5930197"/>
            <a:ext cx="1397000" cy="732590"/>
          </a:xfrm>
          <a:prstGeom prst="rect">
            <a:avLst/>
          </a:prstGeom>
        </p:spPr>
        <p:txBody>
          <a:bodyPr lIns="50800" tIns="50800" rIns="50800" bIns="50800" rtlCol="0" anchor="ctr"/>
          <a:lstStyle/>
          <a:p>
            <a:pPr algn="ctr">
              <a:lnSpc>
                <a:spcPts val="2659"/>
              </a:lnSpc>
            </a:pPr>
            <a:endParaRPr/>
          </a:p>
        </p:txBody>
      </p:sp>
      <p:sp>
        <p:nvSpPr>
          <p:cNvPr id="17" name="Rectangle 16">
            <a:extLst>
              <a:ext uri="{FF2B5EF4-FFF2-40B4-BE49-F238E27FC236}">
                <a16:creationId xmlns:a16="http://schemas.microsoft.com/office/drawing/2014/main" id="{2AAA39D5-7857-74EB-25AC-4C01536BBF08}"/>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A43AD3-9C8D-E433-9F76-73413E2E9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924693"/>
            <a:ext cx="5204447" cy="805802"/>
          </a:xfrm>
          <a:prstGeom prst="rect">
            <a:avLst/>
          </a:prstGeom>
        </p:spPr>
      </p:pic>
    </p:spTree>
    <p:extLst>
      <p:ext uri="{BB962C8B-B14F-4D97-AF65-F5344CB8AC3E}">
        <p14:creationId xmlns:p14="http://schemas.microsoft.com/office/powerpoint/2010/main" val="177819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8734425"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AI-generated content may be incorrect.">
            <a:extLst>
              <a:ext uri="{FF2B5EF4-FFF2-40B4-BE49-F238E27FC236}">
                <a16:creationId xmlns:a16="http://schemas.microsoft.com/office/drawing/2014/main" id="{1A717364-E063-8AFE-F92D-DA3EA5505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60634" y="0"/>
            <a:ext cx="2931365" cy="2009775"/>
          </a:xfrm>
          <a:prstGeom prst="rect">
            <a:avLst/>
          </a:prstGeom>
        </p:spPr>
      </p:pic>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38515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8734425"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AI-generated content may be incorrect.">
            <a:extLst>
              <a:ext uri="{FF2B5EF4-FFF2-40B4-BE49-F238E27FC236}">
                <a16:creationId xmlns:a16="http://schemas.microsoft.com/office/drawing/2014/main" id="{1A717364-E063-8AFE-F92D-DA3EA5505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60634" y="0"/>
            <a:ext cx="2931365" cy="2009775"/>
          </a:xfrm>
          <a:prstGeom prst="rect">
            <a:avLst/>
          </a:prstGeom>
        </p:spPr>
      </p:pic>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7884919" y="6143671"/>
            <a:ext cx="4307081" cy="467937"/>
          </a:xfrm>
          <a:prstGeom prst="rect">
            <a:avLst/>
          </a:prstGeom>
        </p:spPr>
      </p:pic>
    </p:spTree>
    <p:extLst>
      <p:ext uri="{BB962C8B-B14F-4D97-AF65-F5344CB8AC3E}">
        <p14:creationId xmlns:p14="http://schemas.microsoft.com/office/powerpoint/2010/main" val="304406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2">
            <a:extLst>
              <a:ext uri="{28A0092B-C50C-407E-A947-70E740481C1C}">
                <a14:useLocalDpi xmlns:a14="http://schemas.microsoft.com/office/drawing/2010/main" val="0"/>
              </a:ext>
            </a:extLst>
          </a:blip>
          <a:srcRect t="10710" b="19119"/>
          <a:stretch/>
        </p:blipFill>
        <p:spPr>
          <a:xfrm>
            <a:off x="7884919" y="6143671"/>
            <a:ext cx="4307081" cy="467937"/>
          </a:xfrm>
          <a:prstGeom prst="rect">
            <a:avLst/>
          </a:prstGeom>
        </p:spPr>
      </p:pic>
    </p:spTree>
    <p:extLst>
      <p:ext uri="{BB962C8B-B14F-4D97-AF65-F5344CB8AC3E}">
        <p14:creationId xmlns:p14="http://schemas.microsoft.com/office/powerpoint/2010/main" val="18045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2">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62462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73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11606"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1" y="2009774"/>
            <a:ext cx="6372136" cy="4066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Background pattern&#10;&#10;AI-generated content may be incorrect.">
            <a:extLst>
              <a:ext uri="{FF2B5EF4-FFF2-40B4-BE49-F238E27FC236}">
                <a16:creationId xmlns:a16="http://schemas.microsoft.com/office/drawing/2014/main" id="{30546110-0BDE-9B12-17A5-73D39356D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8625" y="1967797"/>
            <a:ext cx="5144052" cy="4173866"/>
          </a:xfrm>
          <a:prstGeom prst="rect">
            <a:avLst/>
          </a:prstGeom>
        </p:spPr>
      </p:pic>
      <p:sp>
        <p:nvSpPr>
          <p:cNvPr id="6" name="Rectangle 5">
            <a:extLst>
              <a:ext uri="{FF2B5EF4-FFF2-40B4-BE49-F238E27FC236}">
                <a16:creationId xmlns:a16="http://schemas.microsoft.com/office/drawing/2014/main" id="{528225FF-6A0F-A51B-602E-87548EA87369}"/>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9DA82C-E9CF-D0E3-23ED-97B533E974C7}"/>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173094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F1F5-B521-FFDD-9F31-BF3F9DACDFF7}"/>
              </a:ext>
            </a:extLst>
          </p:cNvPr>
          <p:cNvSpPr>
            <a:spLocks noGrp="1"/>
          </p:cNvSpPr>
          <p:nvPr>
            <p:ph type="title" hasCustomPrompt="1"/>
          </p:nvPr>
        </p:nvSpPr>
        <p:spPr>
          <a:xfrm>
            <a:off x="374650" y="1257849"/>
            <a:ext cx="7521575" cy="2302059"/>
          </a:xfrm>
        </p:spPr>
        <p:txBody>
          <a:bodyPr anchor="b">
            <a:normAutofit/>
          </a:bodyPr>
          <a:lstStyle>
            <a:lvl1pPr>
              <a:defRPr sz="4800" b="1">
                <a:solidFill>
                  <a:schemeClr val="accent1"/>
                </a:solidFill>
              </a:defRPr>
            </a:lvl1pPr>
          </a:lstStyle>
          <a:p>
            <a:r>
              <a:rPr lang="en-US" dirty="0"/>
              <a:t>Click to edit Master Section Title</a:t>
            </a:r>
          </a:p>
        </p:txBody>
      </p:sp>
      <p:sp>
        <p:nvSpPr>
          <p:cNvPr id="3" name="Text Placeholder 2">
            <a:extLst>
              <a:ext uri="{FF2B5EF4-FFF2-40B4-BE49-F238E27FC236}">
                <a16:creationId xmlns:a16="http://schemas.microsoft.com/office/drawing/2014/main" id="{3378A7DB-B4D8-B09B-CE09-E52776CBC0EC}"/>
              </a:ext>
            </a:extLst>
          </p:cNvPr>
          <p:cNvSpPr>
            <a:spLocks noGrp="1"/>
          </p:cNvSpPr>
          <p:nvPr>
            <p:ph type="body" idx="1"/>
          </p:nvPr>
        </p:nvSpPr>
        <p:spPr>
          <a:xfrm>
            <a:off x="374650" y="3989237"/>
            <a:ext cx="7521575" cy="1381125"/>
          </a:xfrm>
        </p:spPr>
        <p:txBody>
          <a:bodyPr>
            <a:normAutofit/>
          </a:bodyPr>
          <a:lstStyle>
            <a:lvl1pPr marL="0" indent="0">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7" name="Picture 6" descr="Background pattern&#10;&#10;AI-generated content may be incorrect.">
            <a:extLst>
              <a:ext uri="{FF2B5EF4-FFF2-40B4-BE49-F238E27FC236}">
                <a16:creationId xmlns:a16="http://schemas.microsoft.com/office/drawing/2014/main" id="{D5D62453-B2EA-C59B-3211-78AE8D164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7200900" y="-1"/>
            <a:ext cx="4991099" cy="3421951"/>
          </a:xfrm>
          <a:prstGeom prst="rect">
            <a:avLst/>
          </a:prstGeom>
        </p:spPr>
      </p:pic>
      <p:sp>
        <p:nvSpPr>
          <p:cNvPr id="10" name="Rectangle 9">
            <a:extLst>
              <a:ext uri="{FF2B5EF4-FFF2-40B4-BE49-F238E27FC236}">
                <a16:creationId xmlns:a16="http://schemas.microsoft.com/office/drawing/2014/main" id="{D6436612-809B-AA0D-01C9-C50994D17DB7}"/>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28720A-55F6-8047-4A2B-E5D9C238DE76}"/>
              </a:ext>
            </a:extLst>
          </p:cNvPr>
          <p:cNvSpPr/>
          <p:nvPr userDrawn="1"/>
        </p:nvSpPr>
        <p:spPr>
          <a:xfrm>
            <a:off x="-1" y="3751713"/>
            <a:ext cx="7991476"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BBE3DD-733F-48E3-C4A6-A753ADF28A27}"/>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46432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56CEC-6F46-D07A-95E3-3248A4A4A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399631-0B71-9757-CAB8-E10937412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7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3" r:id="rId5"/>
    <p:sldLayoutId id="2147483656" r:id="rId6"/>
    <p:sldLayoutId id="2147483652"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vert@cn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s://www.cna.org/quick-looks/2026/04/764-and-the-Com-Misconceptions-and-Guidance.pdf" TargetMode="External"/><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dvertbrief.libsyn.com/" TargetMode="External"/><Relationship Id="rId5" Type="http://schemas.openxmlformats.org/officeDocument/2006/relationships/hyperlink" Target="Draft%20NAhttps:/www.cna.org/quick-looks/2026/04/Explainer-Gore-Content-and-Violent-Extremism.pdfSRO%20slides" TargetMode="External"/><Relationship Id="rId4" Type="http://schemas.openxmlformats.org/officeDocument/2006/relationships/hyperlink" Target="https://www.cna.org/quick-looks/2026/04/Explainer-True-Crime-Communit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956E-61B2-D0B9-63B2-63F0B6EC7EAC}"/>
              </a:ext>
            </a:extLst>
          </p:cNvPr>
          <p:cNvSpPr>
            <a:spLocks noGrp="1"/>
          </p:cNvSpPr>
          <p:nvPr>
            <p:ph type="title"/>
          </p:nvPr>
        </p:nvSpPr>
        <p:spPr/>
        <p:txBody>
          <a:bodyPr/>
          <a:lstStyle/>
          <a:p>
            <a:r>
              <a:rPr lang="en-US" dirty="0"/>
              <a:t>How to use these slides</a:t>
            </a:r>
          </a:p>
        </p:txBody>
      </p:sp>
      <p:sp>
        <p:nvSpPr>
          <p:cNvPr id="3" name="Content Placeholder 2">
            <a:extLst>
              <a:ext uri="{FF2B5EF4-FFF2-40B4-BE49-F238E27FC236}">
                <a16:creationId xmlns:a16="http://schemas.microsoft.com/office/drawing/2014/main" id="{7C3AC776-6AFA-B391-742C-68B41D210EAD}"/>
              </a:ext>
            </a:extLst>
          </p:cNvPr>
          <p:cNvSpPr>
            <a:spLocks noGrp="1"/>
          </p:cNvSpPr>
          <p:nvPr>
            <p:ph idx="1"/>
          </p:nvPr>
        </p:nvSpPr>
        <p:spPr/>
        <p:txBody>
          <a:bodyPr>
            <a:normAutofit lnSpcReduction="10000"/>
          </a:bodyPr>
          <a:lstStyle/>
          <a:p>
            <a:pPr>
              <a:lnSpc>
                <a:spcPct val="120000"/>
              </a:lnSpc>
            </a:pPr>
            <a:r>
              <a:rPr lang="en-US" sz="1800" dirty="0"/>
              <a:t>These slides are a product of the DVERT Center, a national center of excellence that translates cutting-edge research into actionable guidance for those at the front lines of preventing targeted violence and violent extremism. </a:t>
            </a:r>
          </a:p>
          <a:p>
            <a:pPr>
              <a:lnSpc>
                <a:spcPct val="120000"/>
              </a:lnSpc>
            </a:pPr>
            <a:r>
              <a:rPr lang="en-US" sz="1800" dirty="0"/>
              <a:t>These slides contain both </a:t>
            </a:r>
            <a:r>
              <a:rPr lang="en-US" sz="1800" b="1" dirty="0"/>
              <a:t>presentation materials</a:t>
            </a:r>
            <a:r>
              <a:rPr lang="en-US" sz="1800" dirty="0"/>
              <a:t> (the slides themselves) and</a:t>
            </a:r>
            <a:r>
              <a:rPr lang="en-US" sz="1800" b="1" dirty="0"/>
              <a:t> information for the speaker </a:t>
            </a:r>
            <a:r>
              <a:rPr lang="en-US" sz="1800" dirty="0"/>
              <a:t>(in the notes). </a:t>
            </a:r>
          </a:p>
          <a:p>
            <a:pPr>
              <a:lnSpc>
                <a:spcPct val="120000"/>
              </a:lnSpc>
            </a:pPr>
            <a:r>
              <a:rPr lang="en-US" sz="1800" dirty="0"/>
              <a:t>Anyone may use these materials for training and educational purposes under the following conditions: </a:t>
            </a:r>
          </a:p>
          <a:p>
            <a:pPr lvl="1">
              <a:lnSpc>
                <a:spcPct val="120000"/>
              </a:lnSpc>
            </a:pPr>
            <a:r>
              <a:rPr lang="en-US" sz="1600" b="1" dirty="0"/>
              <a:t>No alteration:</a:t>
            </a:r>
            <a:r>
              <a:rPr lang="en-US" sz="1600" dirty="0"/>
              <a:t> Do not modify, edit, adapt, or otherwise change the content of these slides. </a:t>
            </a:r>
          </a:p>
          <a:p>
            <a:pPr lvl="1">
              <a:lnSpc>
                <a:spcPct val="120000"/>
              </a:lnSpc>
            </a:pPr>
            <a:r>
              <a:rPr lang="en-US" sz="1600" b="1" dirty="0"/>
              <a:t>Attribution:</a:t>
            </a:r>
            <a:r>
              <a:rPr lang="en-US" sz="1600" dirty="0"/>
              <a:t> Do not remove or obscure the DVERT Center name or logo (or any other identifying marks). </a:t>
            </a:r>
          </a:p>
          <a:p>
            <a:pPr lvl="1">
              <a:lnSpc>
                <a:spcPct val="120000"/>
              </a:lnSpc>
            </a:pPr>
            <a:r>
              <a:rPr lang="en-US" sz="1600" b="1" dirty="0"/>
              <a:t>No public posting:</a:t>
            </a:r>
            <a:r>
              <a:rPr lang="en-US" sz="1600" dirty="0"/>
              <a:t> Do not post, upload, or share these slides on public forums (websites, social media, etc.). </a:t>
            </a:r>
          </a:p>
          <a:p>
            <a:pPr marL="457200" lvl="1" indent="0">
              <a:lnSpc>
                <a:spcPct val="120000"/>
              </a:lnSpc>
              <a:buNone/>
            </a:pPr>
            <a:endParaRPr lang="en-US" sz="1600" dirty="0"/>
          </a:p>
          <a:p>
            <a:pPr>
              <a:lnSpc>
                <a:spcPct val="120000"/>
              </a:lnSpc>
            </a:pPr>
            <a:r>
              <a:rPr lang="en-US" sz="1800" dirty="0"/>
              <a:t>If you have questions, notice an error, or have feedback, please contact us at </a:t>
            </a:r>
            <a:r>
              <a:rPr lang="en-US" sz="1800" dirty="0">
                <a:hlinkClick r:id="rId2"/>
              </a:rPr>
              <a:t>dvert@cna.org</a:t>
            </a:r>
            <a:r>
              <a:rPr lang="en-US" sz="1800" dirty="0"/>
              <a:t>. </a:t>
            </a:r>
            <a:endParaRPr lang="en-US" sz="1800" b="1" dirty="0"/>
          </a:p>
        </p:txBody>
      </p:sp>
      <p:sp>
        <p:nvSpPr>
          <p:cNvPr id="4" name="TextBox 3">
            <a:extLst>
              <a:ext uri="{FF2B5EF4-FFF2-40B4-BE49-F238E27FC236}">
                <a16:creationId xmlns:a16="http://schemas.microsoft.com/office/drawing/2014/main" id="{EFE98138-EC03-E8DC-2C88-E930B1FA5275}"/>
              </a:ext>
            </a:extLst>
          </p:cNvPr>
          <p:cNvSpPr txBox="1"/>
          <p:nvPr/>
        </p:nvSpPr>
        <p:spPr>
          <a:xfrm>
            <a:off x="4607170" y="6011313"/>
            <a:ext cx="7504317" cy="665118"/>
          </a:xfrm>
          <a:prstGeom prst="rect">
            <a:avLst/>
          </a:prstGeom>
          <a:noFill/>
        </p:spPr>
        <p:txBody>
          <a:bodyPr wrap="square" rtlCol="0">
            <a:spAutoFit/>
          </a:bodyPr>
          <a:lstStyle/>
          <a:p>
            <a:pPr marL="0" marR="0" algn="just">
              <a:lnSpc>
                <a:spcPct val="115000"/>
              </a:lnSpc>
              <a:spcBef>
                <a:spcPts val="0"/>
              </a:spcBef>
              <a:spcAft>
                <a:spcPts val="800"/>
              </a:spcAft>
            </a:pPr>
            <a:r>
              <a:rPr lang="en-US" sz="1100" kern="100" dirty="0">
                <a:effectLst/>
                <a:ea typeface="Aptos" panose="020B0004020202020204" pitchFamily="34" charset="0"/>
                <a:cs typeface="Times New Roman" panose="02020603050405020304" pitchFamily="18" charset="0"/>
              </a:rPr>
              <a:t>The DVERT Center is supported by the National Institute of Justice, Office of Justice Programs, US Department of Justice under Award No. 15PNIJ-24-GK-00750-DOMR. The opinions, findings, and conclusions or recommendations expressed in this document are those of the authors and do not necessarily reflect those of the Department of Justice. </a:t>
            </a:r>
            <a:endParaRPr lang="en-US" dirty="0"/>
          </a:p>
        </p:txBody>
      </p:sp>
    </p:spTree>
    <p:extLst>
      <p:ext uri="{BB962C8B-B14F-4D97-AF65-F5344CB8AC3E}">
        <p14:creationId xmlns:p14="http://schemas.microsoft.com/office/powerpoint/2010/main" val="218058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1F0A8-0393-79F3-752D-59715E3DE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BDA40-D038-5FE3-C89E-0833BDE1C971}"/>
              </a:ext>
            </a:extLst>
          </p:cNvPr>
          <p:cNvSpPr>
            <a:spLocks noGrp="1"/>
          </p:cNvSpPr>
          <p:nvPr>
            <p:ph type="title"/>
          </p:nvPr>
        </p:nvSpPr>
        <p:spPr/>
        <p:txBody>
          <a:bodyPr/>
          <a:lstStyle/>
          <a:p>
            <a:r>
              <a:rPr lang="en-US" dirty="0"/>
              <a:t>The Com</a:t>
            </a:r>
          </a:p>
        </p:txBody>
      </p:sp>
      <p:sp>
        <p:nvSpPr>
          <p:cNvPr id="3" name="Content Placeholder 2">
            <a:extLst>
              <a:ext uri="{FF2B5EF4-FFF2-40B4-BE49-F238E27FC236}">
                <a16:creationId xmlns:a16="http://schemas.microsoft.com/office/drawing/2014/main" id="{39C0119D-7E3F-45FF-5322-5A03E4175E54}"/>
              </a:ext>
            </a:extLst>
          </p:cNvPr>
          <p:cNvSpPr>
            <a:spLocks noGrp="1"/>
          </p:cNvSpPr>
          <p:nvPr>
            <p:ph idx="1"/>
          </p:nvPr>
        </p:nvSpPr>
        <p:spPr/>
        <p:txBody>
          <a:bodyPr/>
          <a:lstStyle/>
          <a:p>
            <a:r>
              <a:rPr lang="en-US" dirty="0"/>
              <a:t>Constellation of networks and cells that engage in a variety of online and offline violent and nonviolent crimes</a:t>
            </a:r>
          </a:p>
        </p:txBody>
      </p:sp>
      <p:pic>
        <p:nvPicPr>
          <p:cNvPr id="5" name="Graphic 4">
            <a:extLst>
              <a:ext uri="{FF2B5EF4-FFF2-40B4-BE49-F238E27FC236}">
                <a16:creationId xmlns:a16="http://schemas.microsoft.com/office/drawing/2014/main" id="{3C089820-6AF0-4C43-49A4-C5BFFC7F66F7}"/>
              </a:ext>
            </a:extLst>
          </p:cNvPr>
          <p:cNvPicPr>
            <a:picLocks noChangeAspect="1"/>
          </p:cNvPicPr>
          <p:nvPr/>
        </p:nvPicPr>
        <p:blipFill>
          <a:blip>
            <a:extLst>
              <a:ext uri="{96DAC541-7B7A-43D3-8B79-37D633B846F1}">
                <asvg:svgBlip xmlns:asvg="http://schemas.microsoft.com/office/drawing/2016/SVG/main" r:embed="rId3"/>
              </a:ext>
            </a:extLst>
          </a:blip>
          <a:srcRect l="13906" t="23056" r="13672" b="23473"/>
          <a:stretch>
            <a:fillRect/>
          </a:stretch>
        </p:blipFill>
        <p:spPr>
          <a:xfrm>
            <a:off x="2200424" y="2916305"/>
            <a:ext cx="7940617" cy="3297883"/>
          </a:xfrm>
          <a:prstGeom prst="rect">
            <a:avLst/>
          </a:prstGeom>
        </p:spPr>
      </p:pic>
    </p:spTree>
    <p:extLst>
      <p:ext uri="{BB962C8B-B14F-4D97-AF65-F5344CB8AC3E}">
        <p14:creationId xmlns:p14="http://schemas.microsoft.com/office/powerpoint/2010/main" val="88685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B2CA-3B84-82E5-37C2-12472731FC34}"/>
              </a:ext>
            </a:extLst>
          </p:cNvPr>
          <p:cNvSpPr>
            <a:spLocks noGrp="1"/>
          </p:cNvSpPr>
          <p:nvPr>
            <p:ph type="title"/>
          </p:nvPr>
        </p:nvSpPr>
        <p:spPr/>
        <p:txBody>
          <a:bodyPr/>
          <a:lstStyle/>
          <a:p>
            <a:r>
              <a:rPr lang="en-US" dirty="0"/>
              <a:t>The Com</a:t>
            </a:r>
          </a:p>
        </p:txBody>
      </p:sp>
      <p:pic>
        <p:nvPicPr>
          <p:cNvPr id="5" name="Content Placeholder 4">
            <a:extLst>
              <a:ext uri="{FF2B5EF4-FFF2-40B4-BE49-F238E27FC236}">
                <a16:creationId xmlns:a16="http://schemas.microsoft.com/office/drawing/2014/main" id="{CEAA5D31-7C45-5A40-4C8B-5AC5843A9DFD}"/>
              </a:ext>
            </a:extLst>
          </p:cNvPr>
          <p:cNvPicPr>
            <a:picLocks noGrp="1" noChangeAspect="1"/>
          </p:cNvPicPr>
          <p:nvPr>
            <p:ph idx="1"/>
          </p:nvPr>
        </p:nvPicPr>
        <p:blipFill>
          <a:blip>
            <a:extLst>
              <a:ext uri="{96DAC541-7B7A-43D3-8B79-37D633B846F1}">
                <asvg:svgBlip xmlns:asvg="http://schemas.microsoft.com/office/drawing/2016/SVG/main" r:embed="rId3"/>
              </a:ext>
            </a:extLst>
          </a:blip>
          <a:srcRect l="10658" t="32440" r="10480" b="16695"/>
          <a:stretch>
            <a:fillRect/>
          </a:stretch>
        </p:blipFill>
        <p:spPr>
          <a:xfrm>
            <a:off x="761394" y="2141727"/>
            <a:ext cx="10669211" cy="3870961"/>
          </a:xfrm>
        </p:spPr>
      </p:pic>
      <p:sp>
        <p:nvSpPr>
          <p:cNvPr id="3" name="Content Placeholder 2">
            <a:extLst>
              <a:ext uri="{FF2B5EF4-FFF2-40B4-BE49-F238E27FC236}">
                <a16:creationId xmlns:a16="http://schemas.microsoft.com/office/drawing/2014/main" id="{40400884-6D0F-DE46-092C-24CDF1552BF5}"/>
              </a:ext>
            </a:extLst>
          </p:cNvPr>
          <p:cNvSpPr txBox="1">
            <a:spLocks/>
          </p:cNvSpPr>
          <p:nvPr/>
        </p:nvSpPr>
        <p:spPr>
          <a:xfrm>
            <a:off x="361949" y="1690688"/>
            <a:ext cx="11353800" cy="4015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Com consists of many networks, including:</a:t>
            </a:r>
          </a:p>
        </p:txBody>
      </p:sp>
    </p:spTree>
    <p:extLst>
      <p:ext uri="{BB962C8B-B14F-4D97-AF65-F5344CB8AC3E}">
        <p14:creationId xmlns:p14="http://schemas.microsoft.com/office/powerpoint/2010/main" val="24695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82EC-5865-FF21-F25A-A78F89C0F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40617-8FD4-0417-405C-53CDF9EFA4F2}"/>
              </a:ext>
            </a:extLst>
          </p:cNvPr>
          <p:cNvSpPr>
            <a:spLocks noGrp="1"/>
          </p:cNvSpPr>
          <p:nvPr>
            <p:ph type="title"/>
          </p:nvPr>
        </p:nvSpPr>
        <p:spPr/>
        <p:txBody>
          <a:bodyPr/>
          <a:lstStyle/>
          <a:p>
            <a:r>
              <a:rPr lang="en-US" dirty="0"/>
              <a:t>Where do people encounter The Com?</a:t>
            </a:r>
          </a:p>
        </p:txBody>
      </p:sp>
      <p:grpSp>
        <p:nvGrpSpPr>
          <p:cNvPr id="3" name="Group 2">
            <a:extLst>
              <a:ext uri="{FF2B5EF4-FFF2-40B4-BE49-F238E27FC236}">
                <a16:creationId xmlns:a16="http://schemas.microsoft.com/office/drawing/2014/main" id="{27F58CE2-2127-F650-31C0-2201DC3441D1}"/>
              </a:ext>
            </a:extLst>
          </p:cNvPr>
          <p:cNvGrpSpPr/>
          <p:nvPr/>
        </p:nvGrpSpPr>
        <p:grpSpPr>
          <a:xfrm>
            <a:off x="1236802" y="1522223"/>
            <a:ext cx="11830063" cy="5335777"/>
            <a:chOff x="1188034" y="717551"/>
            <a:chExt cx="11830063" cy="5335777"/>
          </a:xfrm>
        </p:grpSpPr>
        <p:sp>
          <p:nvSpPr>
            <p:cNvPr id="4" name="Freeform 2">
              <a:extLst>
                <a:ext uri="{FF2B5EF4-FFF2-40B4-BE49-F238E27FC236}">
                  <a16:creationId xmlns:a16="http://schemas.microsoft.com/office/drawing/2014/main" id="{B1B2F2C8-008B-8A07-2A10-0D41AFD6F7C7}"/>
                </a:ext>
              </a:extLst>
            </p:cNvPr>
            <p:cNvSpPr/>
            <p:nvPr/>
          </p:nvSpPr>
          <p:spPr>
            <a:xfrm>
              <a:off x="1188034" y="1781518"/>
              <a:ext cx="4568376" cy="3596558"/>
            </a:xfrm>
            <a:custGeom>
              <a:avLst/>
              <a:gdLst/>
              <a:ahLst/>
              <a:cxnLst/>
              <a:rect l="l" t="t" r="r" b="b"/>
              <a:pathLst>
                <a:path w="6852564" h="5394837">
                  <a:moveTo>
                    <a:pt x="0" y="0"/>
                  </a:moveTo>
                  <a:lnTo>
                    <a:pt x="6852564" y="0"/>
                  </a:lnTo>
                  <a:lnTo>
                    <a:pt x="6852564" y="5394837"/>
                  </a:lnTo>
                  <a:lnTo>
                    <a:pt x="0" y="539483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 name="Freeform 3">
              <a:extLst>
                <a:ext uri="{FF2B5EF4-FFF2-40B4-BE49-F238E27FC236}">
                  <a16:creationId xmlns:a16="http://schemas.microsoft.com/office/drawing/2014/main" id="{304D2182-9A29-7421-C576-D2AFFF2FE056}"/>
                </a:ext>
              </a:extLst>
            </p:cNvPr>
            <p:cNvSpPr/>
            <p:nvPr/>
          </p:nvSpPr>
          <p:spPr>
            <a:xfrm>
              <a:off x="6000345" y="2750261"/>
              <a:ext cx="829536" cy="829536"/>
            </a:xfrm>
            <a:custGeom>
              <a:avLst/>
              <a:gdLst/>
              <a:ahLst/>
              <a:cxnLst/>
              <a:rect l="l" t="t" r="r" b="b"/>
              <a:pathLst>
                <a:path w="1244304" h="1244304">
                  <a:moveTo>
                    <a:pt x="0" y="0"/>
                  </a:moveTo>
                  <a:lnTo>
                    <a:pt x="1244304" y="0"/>
                  </a:lnTo>
                  <a:lnTo>
                    <a:pt x="1244304" y="1244304"/>
                  </a:lnTo>
                  <a:lnTo>
                    <a:pt x="0" y="124430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 name="Freeform 4">
              <a:extLst>
                <a:ext uri="{FF2B5EF4-FFF2-40B4-BE49-F238E27FC236}">
                  <a16:creationId xmlns:a16="http://schemas.microsoft.com/office/drawing/2014/main" id="{AC59C425-379B-AAB2-8B4B-AF9C46A7912C}"/>
                </a:ext>
              </a:extLst>
            </p:cNvPr>
            <p:cNvSpPr/>
            <p:nvPr/>
          </p:nvSpPr>
          <p:spPr>
            <a:xfrm>
              <a:off x="5849441" y="3500366"/>
              <a:ext cx="1648877" cy="467681"/>
            </a:xfrm>
            <a:custGeom>
              <a:avLst/>
              <a:gdLst/>
              <a:ahLst/>
              <a:cxnLst/>
              <a:rect l="l" t="t" r="r" b="b"/>
              <a:pathLst>
                <a:path w="2473316" h="701522">
                  <a:moveTo>
                    <a:pt x="0" y="0"/>
                  </a:moveTo>
                  <a:lnTo>
                    <a:pt x="2473317" y="0"/>
                  </a:lnTo>
                  <a:lnTo>
                    <a:pt x="2473317" y="701522"/>
                  </a:lnTo>
                  <a:lnTo>
                    <a:pt x="0" y="70152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5">
              <a:extLst>
                <a:ext uri="{FF2B5EF4-FFF2-40B4-BE49-F238E27FC236}">
                  <a16:creationId xmlns:a16="http://schemas.microsoft.com/office/drawing/2014/main" id="{907D0600-A5F0-97B0-8220-62EC0D3B5049}"/>
                </a:ext>
              </a:extLst>
            </p:cNvPr>
            <p:cNvSpPr/>
            <p:nvPr/>
          </p:nvSpPr>
          <p:spPr>
            <a:xfrm>
              <a:off x="7793844" y="1678583"/>
              <a:ext cx="5224253" cy="4374745"/>
            </a:xfrm>
            <a:custGeom>
              <a:avLst/>
              <a:gdLst/>
              <a:ahLst/>
              <a:cxnLst/>
              <a:rect l="l" t="t" r="r" b="b"/>
              <a:pathLst>
                <a:path w="7836380" h="11652610">
                  <a:moveTo>
                    <a:pt x="0" y="0"/>
                  </a:moveTo>
                  <a:lnTo>
                    <a:pt x="7836380" y="0"/>
                  </a:lnTo>
                  <a:lnTo>
                    <a:pt x="7836380" y="11652610"/>
                  </a:lnTo>
                  <a:lnTo>
                    <a:pt x="0" y="11652610"/>
                  </a:lnTo>
                  <a:lnTo>
                    <a:pt x="0" y="0"/>
                  </a:lnTo>
                  <a:close/>
                </a:path>
              </a:pathLst>
            </a:custGeom>
            <a:blipFill>
              <a:blip r:embed="rId6"/>
              <a:stretch>
                <a:fillRect b="-77574"/>
              </a:stretch>
            </a:blipFill>
          </p:spPr>
          <p:txBody>
            <a:bodyPr/>
            <a:lstStyle/>
            <a:p>
              <a:endParaRPr lang="en-US" sz="1200"/>
            </a:p>
          </p:txBody>
        </p:sp>
        <p:sp>
          <p:nvSpPr>
            <p:cNvPr id="8" name="Freeform 6">
              <a:extLst>
                <a:ext uri="{FF2B5EF4-FFF2-40B4-BE49-F238E27FC236}">
                  <a16:creationId xmlns:a16="http://schemas.microsoft.com/office/drawing/2014/main" id="{A6957B84-795B-BA4A-68EE-9C60C26129D8}"/>
                </a:ext>
              </a:extLst>
            </p:cNvPr>
            <p:cNvSpPr/>
            <p:nvPr/>
          </p:nvSpPr>
          <p:spPr>
            <a:xfrm>
              <a:off x="8517845" y="2297911"/>
              <a:ext cx="1333914" cy="506887"/>
            </a:xfrm>
            <a:custGeom>
              <a:avLst/>
              <a:gdLst/>
              <a:ahLst/>
              <a:cxnLst/>
              <a:rect l="l" t="t" r="r" b="b"/>
              <a:pathLst>
                <a:path w="2000871" h="760331">
                  <a:moveTo>
                    <a:pt x="0" y="0"/>
                  </a:moveTo>
                  <a:lnTo>
                    <a:pt x="2000872" y="0"/>
                  </a:lnTo>
                  <a:lnTo>
                    <a:pt x="2000872" y="760332"/>
                  </a:lnTo>
                  <a:lnTo>
                    <a:pt x="0" y="76033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9" name="Freeform 7">
              <a:extLst>
                <a:ext uri="{FF2B5EF4-FFF2-40B4-BE49-F238E27FC236}">
                  <a16:creationId xmlns:a16="http://schemas.microsoft.com/office/drawing/2014/main" id="{DE391066-37E9-C94F-BADA-BDA3EA0ED6BB}"/>
                </a:ext>
              </a:extLst>
            </p:cNvPr>
            <p:cNvSpPr/>
            <p:nvPr/>
          </p:nvSpPr>
          <p:spPr>
            <a:xfrm>
              <a:off x="8429497" y="2939967"/>
              <a:ext cx="1153100" cy="314220"/>
            </a:xfrm>
            <a:custGeom>
              <a:avLst/>
              <a:gdLst/>
              <a:ahLst/>
              <a:cxnLst/>
              <a:rect l="l" t="t" r="r" b="b"/>
              <a:pathLst>
                <a:path w="1729650" h="471330">
                  <a:moveTo>
                    <a:pt x="0" y="0"/>
                  </a:moveTo>
                  <a:lnTo>
                    <a:pt x="1729650" y="0"/>
                  </a:lnTo>
                  <a:lnTo>
                    <a:pt x="1729650" y="471330"/>
                  </a:lnTo>
                  <a:lnTo>
                    <a:pt x="0" y="4713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Freeform 8">
              <a:extLst>
                <a:ext uri="{FF2B5EF4-FFF2-40B4-BE49-F238E27FC236}">
                  <a16:creationId xmlns:a16="http://schemas.microsoft.com/office/drawing/2014/main" id="{7D14B617-4FAF-C3FC-00F9-AA908C758221}"/>
                </a:ext>
              </a:extLst>
            </p:cNvPr>
            <p:cNvSpPr/>
            <p:nvPr/>
          </p:nvSpPr>
          <p:spPr>
            <a:xfrm>
              <a:off x="8549688" y="3389355"/>
              <a:ext cx="1302071" cy="494787"/>
            </a:xfrm>
            <a:custGeom>
              <a:avLst/>
              <a:gdLst/>
              <a:ahLst/>
              <a:cxnLst/>
              <a:rect l="l" t="t" r="r" b="b"/>
              <a:pathLst>
                <a:path w="1953107" h="742181">
                  <a:moveTo>
                    <a:pt x="0" y="0"/>
                  </a:moveTo>
                  <a:lnTo>
                    <a:pt x="1953108" y="0"/>
                  </a:lnTo>
                  <a:lnTo>
                    <a:pt x="1953108" y="742181"/>
                  </a:lnTo>
                  <a:lnTo>
                    <a:pt x="0" y="74218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1" name="Freeform 9">
              <a:extLst>
                <a:ext uri="{FF2B5EF4-FFF2-40B4-BE49-F238E27FC236}">
                  <a16:creationId xmlns:a16="http://schemas.microsoft.com/office/drawing/2014/main" id="{6BAE75F1-166F-13D7-AEBE-C56A753482CB}"/>
                </a:ext>
              </a:extLst>
            </p:cNvPr>
            <p:cNvSpPr/>
            <p:nvPr/>
          </p:nvSpPr>
          <p:spPr>
            <a:xfrm>
              <a:off x="8429497" y="4074642"/>
              <a:ext cx="1153100" cy="314220"/>
            </a:xfrm>
            <a:custGeom>
              <a:avLst/>
              <a:gdLst/>
              <a:ahLst/>
              <a:cxnLst/>
              <a:rect l="l" t="t" r="r" b="b"/>
              <a:pathLst>
                <a:path w="1729650" h="471330">
                  <a:moveTo>
                    <a:pt x="0" y="0"/>
                  </a:moveTo>
                  <a:lnTo>
                    <a:pt x="1729650" y="0"/>
                  </a:lnTo>
                  <a:lnTo>
                    <a:pt x="1729650" y="471330"/>
                  </a:lnTo>
                  <a:lnTo>
                    <a:pt x="0" y="4713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2" name="TextBox 10">
              <a:extLst>
                <a:ext uri="{FF2B5EF4-FFF2-40B4-BE49-F238E27FC236}">
                  <a16:creationId xmlns:a16="http://schemas.microsoft.com/office/drawing/2014/main" id="{615E1A89-D1D1-0D14-2B56-AF14CAA14DA9}"/>
                </a:ext>
              </a:extLst>
            </p:cNvPr>
            <p:cNvSpPr txBox="1"/>
            <p:nvPr/>
          </p:nvSpPr>
          <p:spPr>
            <a:xfrm>
              <a:off x="1446066" y="826301"/>
              <a:ext cx="4052313" cy="502125"/>
            </a:xfrm>
            <a:prstGeom prst="rect">
              <a:avLst/>
            </a:prstGeom>
          </p:spPr>
          <p:txBody>
            <a:bodyPr lIns="0" tIns="0" rIns="0" bIns="0" rtlCol="0" anchor="t">
              <a:spAutoFit/>
            </a:bodyPr>
            <a:lstStyle/>
            <a:p>
              <a:pPr algn="ctr">
                <a:lnSpc>
                  <a:spcPts val="4272"/>
                </a:lnSpc>
              </a:pPr>
              <a:r>
                <a:rPr lang="en-US" sz="3051" b="1" dirty="0">
                  <a:solidFill>
                    <a:srgbClr val="000000"/>
                  </a:solidFill>
                  <a:latin typeface="Segoe UI Bold"/>
                  <a:ea typeface="Segoe UI Bold"/>
                  <a:cs typeface="Segoe UI Bold"/>
                  <a:sym typeface="Segoe UI Bold"/>
                </a:rPr>
                <a:t>Mainstream platforms</a:t>
              </a:r>
            </a:p>
          </p:txBody>
        </p:sp>
        <p:sp>
          <p:nvSpPr>
            <p:cNvPr id="13" name="TextBox 11">
              <a:extLst>
                <a:ext uri="{FF2B5EF4-FFF2-40B4-BE49-F238E27FC236}">
                  <a16:creationId xmlns:a16="http://schemas.microsoft.com/office/drawing/2014/main" id="{40363476-BC9D-5FB0-ABB5-52555BDFFF1E}"/>
                </a:ext>
              </a:extLst>
            </p:cNvPr>
            <p:cNvSpPr txBox="1"/>
            <p:nvPr/>
          </p:nvSpPr>
          <p:spPr>
            <a:xfrm>
              <a:off x="7330491" y="717551"/>
              <a:ext cx="3651728" cy="820738"/>
            </a:xfrm>
            <a:prstGeom prst="rect">
              <a:avLst/>
            </a:prstGeom>
          </p:spPr>
          <p:txBody>
            <a:bodyPr lIns="0" tIns="0" rIns="0" bIns="0" rtlCol="0" anchor="t">
              <a:spAutoFit/>
            </a:bodyPr>
            <a:lstStyle/>
            <a:p>
              <a:pPr algn="ctr">
                <a:lnSpc>
                  <a:spcPts val="3220"/>
                </a:lnSpc>
              </a:pPr>
              <a:r>
                <a:rPr lang="en-US" sz="2954" b="1" dirty="0">
                  <a:solidFill>
                    <a:srgbClr val="000000"/>
                  </a:solidFill>
                  <a:latin typeface="Segoe UI Bold"/>
                  <a:ea typeface="Segoe UI Bold"/>
                  <a:cs typeface="Segoe UI Bold"/>
                  <a:sym typeface="Segoe UI Bold"/>
                </a:rPr>
                <a:t>Unmoderated private spaces</a:t>
              </a:r>
            </a:p>
          </p:txBody>
        </p:sp>
        <p:sp>
          <p:nvSpPr>
            <p:cNvPr id="14" name="TextBox 12">
              <a:extLst>
                <a:ext uri="{FF2B5EF4-FFF2-40B4-BE49-F238E27FC236}">
                  <a16:creationId xmlns:a16="http://schemas.microsoft.com/office/drawing/2014/main" id="{9C67A058-3142-3096-71CB-E81DB2226B7C}"/>
                </a:ext>
              </a:extLst>
            </p:cNvPr>
            <p:cNvSpPr txBox="1"/>
            <p:nvPr/>
          </p:nvSpPr>
          <p:spPr>
            <a:xfrm>
              <a:off x="8493461" y="2402198"/>
              <a:ext cx="1360278" cy="359073"/>
            </a:xfrm>
            <a:prstGeom prst="rect">
              <a:avLst/>
            </a:prstGeom>
          </p:spPr>
          <p:txBody>
            <a:bodyPr wrap="square" lIns="0" tIns="0" rIns="0" bIns="0" rtlCol="0" anchor="t">
              <a:spAutoFit/>
            </a:bodyPr>
            <a:lstStyle/>
            <a:p>
              <a:pPr algn="ctr">
                <a:lnSpc>
                  <a:spcPts val="1365"/>
                </a:lnSpc>
              </a:pPr>
              <a:r>
                <a:rPr lang="en-US" sz="1407" b="1" dirty="0">
                  <a:solidFill>
                    <a:srgbClr val="FFFFFF"/>
                  </a:solidFill>
                  <a:latin typeface="Segoe UI Bold"/>
                  <a:ea typeface="Segoe UI Bold"/>
                  <a:cs typeface="Segoe UI Bold"/>
                  <a:sym typeface="Segoe UI Bold"/>
                </a:rPr>
                <a:t>Private Discord Servers</a:t>
              </a:r>
            </a:p>
          </p:txBody>
        </p:sp>
        <p:sp>
          <p:nvSpPr>
            <p:cNvPr id="15" name="TextBox 13">
              <a:extLst>
                <a:ext uri="{FF2B5EF4-FFF2-40B4-BE49-F238E27FC236}">
                  <a16:creationId xmlns:a16="http://schemas.microsoft.com/office/drawing/2014/main" id="{6B94CF14-6AB0-3485-7296-1006480938F7}"/>
                </a:ext>
              </a:extLst>
            </p:cNvPr>
            <p:cNvSpPr txBox="1"/>
            <p:nvPr/>
          </p:nvSpPr>
          <p:spPr>
            <a:xfrm>
              <a:off x="8618974" y="2959774"/>
              <a:ext cx="817634" cy="233205"/>
            </a:xfrm>
            <a:prstGeom prst="rect">
              <a:avLst/>
            </a:prstGeom>
          </p:spPr>
          <p:txBody>
            <a:bodyPr wrap="square" lIns="0" tIns="0" rIns="0" bIns="0" rtlCol="0" anchor="t">
              <a:spAutoFit/>
            </a:bodyPr>
            <a:lstStyle/>
            <a:p>
              <a:pPr algn="ctr">
                <a:lnSpc>
                  <a:spcPts val="1969"/>
                </a:lnSpc>
              </a:pPr>
              <a:r>
                <a:rPr lang="en-US" sz="1407" b="1" dirty="0">
                  <a:solidFill>
                    <a:srgbClr val="000000"/>
                  </a:solidFill>
                  <a:latin typeface="Segoe UI Bold"/>
                  <a:ea typeface="Segoe UI Bold"/>
                  <a:cs typeface="Segoe UI Bold"/>
                  <a:sym typeface="Segoe UI Bold"/>
                </a:rPr>
                <a:t>Telegram</a:t>
              </a:r>
            </a:p>
          </p:txBody>
        </p:sp>
        <p:sp>
          <p:nvSpPr>
            <p:cNvPr id="16" name="TextBox 14">
              <a:extLst>
                <a:ext uri="{FF2B5EF4-FFF2-40B4-BE49-F238E27FC236}">
                  <a16:creationId xmlns:a16="http://schemas.microsoft.com/office/drawing/2014/main" id="{C6468AEC-113F-45A6-1FA3-EF29DF7C0D25}"/>
                </a:ext>
              </a:extLst>
            </p:cNvPr>
            <p:cNvSpPr txBox="1"/>
            <p:nvPr/>
          </p:nvSpPr>
          <p:spPr>
            <a:xfrm>
              <a:off x="8568835" y="3505254"/>
              <a:ext cx="1226029" cy="233205"/>
            </a:xfrm>
            <a:prstGeom prst="rect">
              <a:avLst/>
            </a:prstGeom>
          </p:spPr>
          <p:txBody>
            <a:bodyPr wrap="square" lIns="0" tIns="0" rIns="0" bIns="0" rtlCol="0" anchor="t">
              <a:spAutoFit/>
            </a:bodyPr>
            <a:lstStyle/>
            <a:p>
              <a:pPr algn="ctr">
                <a:lnSpc>
                  <a:spcPts val="1969"/>
                </a:lnSpc>
              </a:pPr>
              <a:r>
                <a:rPr lang="en-US" sz="1407" b="1" dirty="0">
                  <a:solidFill>
                    <a:srgbClr val="FFFFFF"/>
                  </a:solidFill>
                  <a:latin typeface="Segoe UI Bold"/>
                  <a:ea typeface="Segoe UI Bold"/>
                  <a:cs typeface="Segoe UI Bold"/>
                  <a:sym typeface="Segoe UI Bold"/>
                </a:rPr>
                <a:t>Gore websites</a:t>
              </a:r>
            </a:p>
          </p:txBody>
        </p:sp>
        <p:sp>
          <p:nvSpPr>
            <p:cNvPr id="17" name="TextBox 15">
              <a:extLst>
                <a:ext uri="{FF2B5EF4-FFF2-40B4-BE49-F238E27FC236}">
                  <a16:creationId xmlns:a16="http://schemas.microsoft.com/office/drawing/2014/main" id="{37DBDE57-E239-5AE8-7247-2CBF01FC8AB8}"/>
                </a:ext>
              </a:extLst>
            </p:cNvPr>
            <p:cNvSpPr txBox="1"/>
            <p:nvPr/>
          </p:nvSpPr>
          <p:spPr>
            <a:xfrm>
              <a:off x="8429497" y="4159193"/>
              <a:ext cx="1153100" cy="179536"/>
            </a:xfrm>
            <a:prstGeom prst="rect">
              <a:avLst/>
            </a:prstGeom>
          </p:spPr>
          <p:txBody>
            <a:bodyPr lIns="0" tIns="0" rIns="0" bIns="0" rtlCol="0" anchor="t">
              <a:spAutoFit/>
            </a:bodyPr>
            <a:lstStyle/>
            <a:p>
              <a:pPr algn="ctr">
                <a:lnSpc>
                  <a:spcPts val="1365"/>
                </a:lnSpc>
              </a:pPr>
              <a:r>
                <a:rPr lang="en-US" sz="1407" b="1">
                  <a:solidFill>
                    <a:srgbClr val="000000"/>
                  </a:solidFill>
                  <a:latin typeface="Segoe UI Bold"/>
                  <a:ea typeface="Segoe UI Bold"/>
                  <a:cs typeface="Segoe UI Bold"/>
                  <a:sym typeface="Segoe UI Bold"/>
                </a:rPr>
                <a:t>Kik</a:t>
              </a:r>
            </a:p>
          </p:txBody>
        </p:sp>
        <p:grpSp>
          <p:nvGrpSpPr>
            <p:cNvPr id="18" name="Group 16">
              <a:extLst>
                <a:ext uri="{FF2B5EF4-FFF2-40B4-BE49-F238E27FC236}">
                  <a16:creationId xmlns:a16="http://schemas.microsoft.com/office/drawing/2014/main" id="{7C6A1107-546D-DEF2-11C5-44329DFF4113}"/>
                </a:ext>
              </a:extLst>
            </p:cNvPr>
            <p:cNvGrpSpPr/>
            <p:nvPr/>
          </p:nvGrpSpPr>
          <p:grpSpPr>
            <a:xfrm>
              <a:off x="1501586" y="2793877"/>
              <a:ext cx="3941274" cy="2351935"/>
              <a:chOff x="0" y="0"/>
              <a:chExt cx="7882548" cy="4703871"/>
            </a:xfrm>
          </p:grpSpPr>
          <p:sp>
            <p:nvSpPr>
              <p:cNvPr id="19" name="Freeform 17">
                <a:extLst>
                  <a:ext uri="{FF2B5EF4-FFF2-40B4-BE49-F238E27FC236}">
                    <a16:creationId xmlns:a16="http://schemas.microsoft.com/office/drawing/2014/main" id="{BBB9C147-30AC-8F90-B5F1-48A62BFB91FC}"/>
                  </a:ext>
                </a:extLst>
              </p:cNvPr>
              <p:cNvSpPr/>
              <p:nvPr/>
            </p:nvSpPr>
            <p:spPr>
              <a:xfrm>
                <a:off x="202633" y="2641860"/>
                <a:ext cx="1403307" cy="1542691"/>
              </a:xfrm>
              <a:custGeom>
                <a:avLst/>
                <a:gdLst/>
                <a:ahLst/>
                <a:cxnLst/>
                <a:rect l="l" t="t" r="r" b="b"/>
                <a:pathLst>
                  <a:path w="1403307" h="1542691">
                    <a:moveTo>
                      <a:pt x="0" y="0"/>
                    </a:moveTo>
                    <a:lnTo>
                      <a:pt x="1403308" y="0"/>
                    </a:lnTo>
                    <a:lnTo>
                      <a:pt x="1403308" y="1542691"/>
                    </a:lnTo>
                    <a:lnTo>
                      <a:pt x="0" y="154269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20" name="Freeform 18">
                <a:extLst>
                  <a:ext uri="{FF2B5EF4-FFF2-40B4-BE49-F238E27FC236}">
                    <a16:creationId xmlns:a16="http://schemas.microsoft.com/office/drawing/2014/main" id="{7FFDCA71-C350-970B-EFB5-F9A4EF56FF71}"/>
                  </a:ext>
                </a:extLst>
              </p:cNvPr>
              <p:cNvSpPr/>
              <p:nvPr/>
            </p:nvSpPr>
            <p:spPr>
              <a:xfrm>
                <a:off x="4391122" y="2678624"/>
                <a:ext cx="1412207" cy="1469164"/>
              </a:xfrm>
              <a:custGeom>
                <a:avLst/>
                <a:gdLst/>
                <a:ahLst/>
                <a:cxnLst/>
                <a:rect l="l" t="t" r="r" b="b"/>
                <a:pathLst>
                  <a:path w="1412207" h="1469164">
                    <a:moveTo>
                      <a:pt x="0" y="0"/>
                    </a:moveTo>
                    <a:lnTo>
                      <a:pt x="1412208" y="0"/>
                    </a:lnTo>
                    <a:lnTo>
                      <a:pt x="1412208" y="1469164"/>
                    </a:lnTo>
                    <a:lnTo>
                      <a:pt x="0" y="1469164"/>
                    </a:lnTo>
                    <a:lnTo>
                      <a:pt x="0" y="0"/>
                    </a:lnTo>
                    <a:close/>
                  </a:path>
                </a:pathLst>
              </a:custGeom>
              <a:blipFill>
                <a:blip r:embed="rId10"/>
                <a:stretch>
                  <a:fillRect l="-17888" r="-13859" b="-26640"/>
                </a:stretch>
              </a:blipFill>
            </p:spPr>
            <p:txBody>
              <a:bodyPr/>
              <a:lstStyle/>
              <a:p>
                <a:endParaRPr lang="en-US" sz="1200"/>
              </a:p>
            </p:txBody>
          </p:sp>
          <p:sp>
            <p:nvSpPr>
              <p:cNvPr id="21" name="Freeform 19">
                <a:extLst>
                  <a:ext uri="{FF2B5EF4-FFF2-40B4-BE49-F238E27FC236}">
                    <a16:creationId xmlns:a16="http://schemas.microsoft.com/office/drawing/2014/main" id="{DFB235EE-639D-A67A-85C7-020C736477DC}"/>
                  </a:ext>
                </a:extLst>
              </p:cNvPr>
              <p:cNvSpPr/>
              <p:nvPr/>
            </p:nvSpPr>
            <p:spPr>
              <a:xfrm>
                <a:off x="0" y="102173"/>
                <a:ext cx="1808574" cy="1338345"/>
              </a:xfrm>
              <a:custGeom>
                <a:avLst/>
                <a:gdLst/>
                <a:ahLst/>
                <a:cxnLst/>
                <a:rect l="l" t="t" r="r" b="b"/>
                <a:pathLst>
                  <a:path w="1808574" h="1338345">
                    <a:moveTo>
                      <a:pt x="0" y="0"/>
                    </a:moveTo>
                    <a:lnTo>
                      <a:pt x="1808574" y="0"/>
                    </a:lnTo>
                    <a:lnTo>
                      <a:pt x="1808574" y="1338345"/>
                    </a:lnTo>
                    <a:lnTo>
                      <a:pt x="0" y="133834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22" name="Freeform 20">
                <a:extLst>
                  <a:ext uri="{FF2B5EF4-FFF2-40B4-BE49-F238E27FC236}">
                    <a16:creationId xmlns:a16="http://schemas.microsoft.com/office/drawing/2014/main" id="{E8E82394-144F-CC9B-C494-4F61C72C1CA5}"/>
                  </a:ext>
                </a:extLst>
              </p:cNvPr>
              <p:cNvSpPr/>
              <p:nvPr/>
            </p:nvSpPr>
            <p:spPr>
              <a:xfrm>
                <a:off x="4391122" y="56562"/>
                <a:ext cx="1429567" cy="1429567"/>
              </a:xfrm>
              <a:custGeom>
                <a:avLst/>
                <a:gdLst/>
                <a:ahLst/>
                <a:cxnLst/>
                <a:rect l="l" t="t" r="r" b="b"/>
                <a:pathLst>
                  <a:path w="1429567" h="1429567">
                    <a:moveTo>
                      <a:pt x="0" y="0"/>
                    </a:moveTo>
                    <a:lnTo>
                      <a:pt x="1429567" y="0"/>
                    </a:lnTo>
                    <a:lnTo>
                      <a:pt x="1429567" y="1429567"/>
                    </a:lnTo>
                    <a:lnTo>
                      <a:pt x="0" y="142956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3" name="Freeform 21">
                <a:extLst>
                  <a:ext uri="{FF2B5EF4-FFF2-40B4-BE49-F238E27FC236}">
                    <a16:creationId xmlns:a16="http://schemas.microsoft.com/office/drawing/2014/main" id="{F198F115-14A8-99D2-D53F-327DB1D7F0C9}"/>
                  </a:ext>
                </a:extLst>
              </p:cNvPr>
              <p:cNvSpPr/>
              <p:nvPr/>
            </p:nvSpPr>
            <p:spPr>
              <a:xfrm>
                <a:off x="2286510" y="0"/>
                <a:ext cx="1542691" cy="1542691"/>
              </a:xfrm>
              <a:custGeom>
                <a:avLst/>
                <a:gdLst/>
                <a:ahLst/>
                <a:cxnLst/>
                <a:rect l="l" t="t" r="r" b="b"/>
                <a:pathLst>
                  <a:path w="1542691" h="1542691">
                    <a:moveTo>
                      <a:pt x="0" y="0"/>
                    </a:moveTo>
                    <a:lnTo>
                      <a:pt x="1542691" y="0"/>
                    </a:lnTo>
                    <a:lnTo>
                      <a:pt x="1542691" y="1542691"/>
                    </a:lnTo>
                    <a:lnTo>
                      <a:pt x="0" y="1542691"/>
                    </a:lnTo>
                    <a:lnTo>
                      <a:pt x="0" y="0"/>
                    </a:lnTo>
                    <a:close/>
                  </a:path>
                </a:pathLst>
              </a:custGeom>
              <a:blipFill>
                <a:blip r:embed="rId13"/>
                <a:stretch>
                  <a:fillRect/>
                </a:stretch>
              </a:blipFill>
            </p:spPr>
            <p:txBody>
              <a:bodyPr/>
              <a:lstStyle/>
              <a:p>
                <a:endParaRPr lang="en-US" sz="1200"/>
              </a:p>
            </p:txBody>
          </p:sp>
          <p:sp>
            <p:nvSpPr>
              <p:cNvPr id="24" name="Freeform 22">
                <a:extLst>
                  <a:ext uri="{FF2B5EF4-FFF2-40B4-BE49-F238E27FC236}">
                    <a16:creationId xmlns:a16="http://schemas.microsoft.com/office/drawing/2014/main" id="{83EE2A6E-9D9E-FD02-BDA8-4E222818C818}"/>
                  </a:ext>
                </a:extLst>
              </p:cNvPr>
              <p:cNvSpPr/>
              <p:nvPr/>
            </p:nvSpPr>
            <p:spPr>
              <a:xfrm>
                <a:off x="2286510" y="2606018"/>
                <a:ext cx="1568355" cy="1542691"/>
              </a:xfrm>
              <a:custGeom>
                <a:avLst/>
                <a:gdLst/>
                <a:ahLst/>
                <a:cxnLst/>
                <a:rect l="l" t="t" r="r" b="b"/>
                <a:pathLst>
                  <a:path w="1568355" h="1542691">
                    <a:moveTo>
                      <a:pt x="0" y="0"/>
                    </a:moveTo>
                    <a:lnTo>
                      <a:pt x="1568355" y="0"/>
                    </a:lnTo>
                    <a:lnTo>
                      <a:pt x="1568355" y="1542691"/>
                    </a:lnTo>
                    <a:lnTo>
                      <a:pt x="0" y="1542691"/>
                    </a:lnTo>
                    <a:lnTo>
                      <a:pt x="0" y="0"/>
                    </a:lnTo>
                    <a:close/>
                  </a:path>
                </a:pathLst>
              </a:custGeom>
              <a:blipFill>
                <a:blip r:embed="rId14"/>
                <a:stretch>
                  <a:fillRect/>
                </a:stretch>
              </a:blipFill>
            </p:spPr>
            <p:txBody>
              <a:bodyPr/>
              <a:lstStyle/>
              <a:p>
                <a:endParaRPr lang="en-US" sz="1200"/>
              </a:p>
            </p:txBody>
          </p:sp>
          <p:sp>
            <p:nvSpPr>
              <p:cNvPr id="25" name="TextBox 23">
                <a:extLst>
                  <a:ext uri="{FF2B5EF4-FFF2-40B4-BE49-F238E27FC236}">
                    <a16:creationId xmlns:a16="http://schemas.microsoft.com/office/drawing/2014/main" id="{AA8B6B8D-7F70-82A3-6FF8-16ECE329DBA4}"/>
                  </a:ext>
                </a:extLst>
              </p:cNvPr>
              <p:cNvSpPr txBox="1"/>
              <p:nvPr/>
            </p:nvSpPr>
            <p:spPr>
              <a:xfrm>
                <a:off x="251866" y="1559830"/>
                <a:ext cx="1304838"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Discord</a:t>
                </a:r>
              </a:p>
            </p:txBody>
          </p:sp>
          <p:sp>
            <p:nvSpPr>
              <p:cNvPr id="26" name="TextBox 24">
                <a:extLst>
                  <a:ext uri="{FF2B5EF4-FFF2-40B4-BE49-F238E27FC236}">
                    <a16:creationId xmlns:a16="http://schemas.microsoft.com/office/drawing/2014/main" id="{6ECA3345-D4AE-6723-EA49-288FC0DFF071}"/>
                  </a:ext>
                </a:extLst>
              </p:cNvPr>
              <p:cNvSpPr txBox="1"/>
              <p:nvPr/>
            </p:nvSpPr>
            <p:spPr>
              <a:xfrm>
                <a:off x="4247990" y="1559830"/>
                <a:ext cx="1712714"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Snapchat</a:t>
                </a:r>
              </a:p>
            </p:txBody>
          </p:sp>
          <p:sp>
            <p:nvSpPr>
              <p:cNvPr id="27" name="TextBox 25">
                <a:extLst>
                  <a:ext uri="{FF2B5EF4-FFF2-40B4-BE49-F238E27FC236}">
                    <a16:creationId xmlns:a16="http://schemas.microsoft.com/office/drawing/2014/main" id="{593A8EC6-C97F-0763-798C-EB1F5B261C46}"/>
                  </a:ext>
                </a:extLst>
              </p:cNvPr>
              <p:cNvSpPr txBox="1"/>
              <p:nvPr/>
            </p:nvSpPr>
            <p:spPr>
              <a:xfrm>
                <a:off x="4509068" y="4178499"/>
                <a:ext cx="1176314"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Roblox</a:t>
                </a:r>
              </a:p>
            </p:txBody>
          </p:sp>
          <p:sp>
            <p:nvSpPr>
              <p:cNvPr id="28" name="TextBox 26">
                <a:extLst>
                  <a:ext uri="{FF2B5EF4-FFF2-40B4-BE49-F238E27FC236}">
                    <a16:creationId xmlns:a16="http://schemas.microsoft.com/office/drawing/2014/main" id="{24C08C65-7128-7645-6AB4-511BCFEDE8EA}"/>
                  </a:ext>
                </a:extLst>
              </p:cNvPr>
              <p:cNvSpPr txBox="1"/>
              <p:nvPr/>
            </p:nvSpPr>
            <p:spPr>
              <a:xfrm>
                <a:off x="78092" y="4201693"/>
                <a:ext cx="1652382"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Minecraft</a:t>
                </a:r>
              </a:p>
            </p:txBody>
          </p:sp>
          <p:sp>
            <p:nvSpPr>
              <p:cNvPr id="29" name="TextBox 27">
                <a:extLst>
                  <a:ext uri="{FF2B5EF4-FFF2-40B4-BE49-F238E27FC236}">
                    <a16:creationId xmlns:a16="http://schemas.microsoft.com/office/drawing/2014/main" id="{7ADA957C-FA09-EE6C-DD52-001FA5577DD8}"/>
                  </a:ext>
                </a:extLst>
              </p:cNvPr>
              <p:cNvSpPr txBox="1"/>
              <p:nvPr/>
            </p:nvSpPr>
            <p:spPr>
              <a:xfrm>
                <a:off x="2207188" y="1559830"/>
                <a:ext cx="1701336"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Instagram</a:t>
                </a:r>
              </a:p>
            </p:txBody>
          </p:sp>
          <p:sp>
            <p:nvSpPr>
              <p:cNvPr id="30" name="TextBox 28">
                <a:extLst>
                  <a:ext uri="{FF2B5EF4-FFF2-40B4-BE49-F238E27FC236}">
                    <a16:creationId xmlns:a16="http://schemas.microsoft.com/office/drawing/2014/main" id="{B1A48BFD-C327-A981-4405-1FF52A34E18C}"/>
                  </a:ext>
                </a:extLst>
              </p:cNvPr>
              <p:cNvSpPr txBox="1"/>
              <p:nvPr/>
            </p:nvSpPr>
            <p:spPr>
              <a:xfrm>
                <a:off x="2286512" y="4201693"/>
                <a:ext cx="1516060"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YouTube</a:t>
                </a:r>
              </a:p>
            </p:txBody>
          </p:sp>
          <p:sp>
            <p:nvSpPr>
              <p:cNvPr id="31" name="Freeform 29">
                <a:extLst>
                  <a:ext uri="{FF2B5EF4-FFF2-40B4-BE49-F238E27FC236}">
                    <a16:creationId xmlns:a16="http://schemas.microsoft.com/office/drawing/2014/main" id="{E324C192-CFC3-847F-95A5-23219CF24BAA}"/>
                  </a:ext>
                </a:extLst>
              </p:cNvPr>
              <p:cNvSpPr/>
              <p:nvPr/>
            </p:nvSpPr>
            <p:spPr>
              <a:xfrm>
                <a:off x="6371201" y="2697052"/>
                <a:ext cx="1360624" cy="1360624"/>
              </a:xfrm>
              <a:custGeom>
                <a:avLst/>
                <a:gdLst/>
                <a:ahLst/>
                <a:cxnLst/>
                <a:rect l="l" t="t" r="r" b="b"/>
                <a:pathLst>
                  <a:path w="1360624" h="1360624">
                    <a:moveTo>
                      <a:pt x="0" y="0"/>
                    </a:moveTo>
                    <a:lnTo>
                      <a:pt x="1360624" y="0"/>
                    </a:lnTo>
                    <a:lnTo>
                      <a:pt x="1360624" y="1360623"/>
                    </a:lnTo>
                    <a:lnTo>
                      <a:pt x="0" y="1360623"/>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33" name="TextBox 30">
                <a:extLst>
                  <a:ext uri="{FF2B5EF4-FFF2-40B4-BE49-F238E27FC236}">
                    <a16:creationId xmlns:a16="http://schemas.microsoft.com/office/drawing/2014/main" id="{AADF62BB-DE56-58F0-2861-BC1E1938CC3D}"/>
                  </a:ext>
                </a:extLst>
              </p:cNvPr>
              <p:cNvSpPr txBox="1"/>
              <p:nvPr/>
            </p:nvSpPr>
            <p:spPr>
              <a:xfrm>
                <a:off x="6336732" y="4214889"/>
                <a:ext cx="1485368"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TikTok</a:t>
                </a:r>
              </a:p>
            </p:txBody>
          </p:sp>
          <p:sp>
            <p:nvSpPr>
              <p:cNvPr id="34" name="Freeform 31">
                <a:extLst>
                  <a:ext uri="{FF2B5EF4-FFF2-40B4-BE49-F238E27FC236}">
                    <a16:creationId xmlns:a16="http://schemas.microsoft.com/office/drawing/2014/main" id="{8C8253BB-A1FA-EA40-DA4E-843C9CD3CFD1}"/>
                  </a:ext>
                </a:extLst>
              </p:cNvPr>
              <p:cNvSpPr/>
              <p:nvPr/>
            </p:nvSpPr>
            <p:spPr>
              <a:xfrm>
                <a:off x="6379489" y="137255"/>
                <a:ext cx="1386411" cy="1414705"/>
              </a:xfrm>
              <a:custGeom>
                <a:avLst/>
                <a:gdLst/>
                <a:ahLst/>
                <a:cxnLst/>
                <a:rect l="l" t="t" r="r" b="b"/>
                <a:pathLst>
                  <a:path w="1386411" h="1414705">
                    <a:moveTo>
                      <a:pt x="0" y="0"/>
                    </a:moveTo>
                    <a:lnTo>
                      <a:pt x="1386411" y="0"/>
                    </a:lnTo>
                    <a:lnTo>
                      <a:pt x="1386411" y="1414705"/>
                    </a:lnTo>
                    <a:lnTo>
                      <a:pt x="0" y="141470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35" name="TextBox 32">
                <a:extLst>
                  <a:ext uri="{FF2B5EF4-FFF2-40B4-BE49-F238E27FC236}">
                    <a16:creationId xmlns:a16="http://schemas.microsoft.com/office/drawing/2014/main" id="{82982EE9-1B24-780E-3B68-76389D810CFA}"/>
                  </a:ext>
                </a:extLst>
              </p:cNvPr>
              <p:cNvSpPr txBox="1"/>
              <p:nvPr/>
            </p:nvSpPr>
            <p:spPr>
              <a:xfrm>
                <a:off x="6220484" y="1559830"/>
                <a:ext cx="1662064" cy="488982"/>
              </a:xfrm>
              <a:prstGeom prst="rect">
                <a:avLst/>
              </a:prstGeom>
            </p:spPr>
            <p:txBody>
              <a:bodyPr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X (Twitter)</a:t>
                </a:r>
              </a:p>
            </p:txBody>
          </p:sp>
        </p:grpSp>
      </p:grpSp>
    </p:spTree>
    <p:extLst>
      <p:ext uri="{BB962C8B-B14F-4D97-AF65-F5344CB8AC3E}">
        <p14:creationId xmlns:p14="http://schemas.microsoft.com/office/powerpoint/2010/main" val="347107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FE7D-EF60-BB0A-E589-2C2E600FABDD}"/>
              </a:ext>
            </a:extLst>
          </p:cNvPr>
          <p:cNvSpPr>
            <a:spLocks noGrp="1"/>
          </p:cNvSpPr>
          <p:nvPr>
            <p:ph type="title"/>
          </p:nvPr>
        </p:nvSpPr>
        <p:spPr/>
        <p:txBody>
          <a:bodyPr/>
          <a:lstStyle/>
          <a:p>
            <a:r>
              <a:rPr lang="en-US" dirty="0"/>
              <a:t>Common misconceptions</a:t>
            </a:r>
          </a:p>
        </p:txBody>
      </p:sp>
      <p:pic>
        <p:nvPicPr>
          <p:cNvPr id="6" name="Graphic 5">
            <a:extLst>
              <a:ext uri="{FF2B5EF4-FFF2-40B4-BE49-F238E27FC236}">
                <a16:creationId xmlns:a16="http://schemas.microsoft.com/office/drawing/2014/main" id="{95EEE068-4666-9B23-9446-6C4F0B72A2DF}"/>
              </a:ext>
            </a:extLst>
          </p:cNvPr>
          <p:cNvPicPr>
            <a:picLocks noChangeAspect="1"/>
          </p:cNvPicPr>
          <p:nvPr/>
        </p:nvPicPr>
        <p:blipFill>
          <a:blip>
            <a:extLst>
              <a:ext uri="{96DAC541-7B7A-43D3-8B79-37D633B846F1}">
                <asvg:svgBlip xmlns:asvg="http://schemas.microsoft.com/office/drawing/2016/SVG/main" r:embed="rId3"/>
              </a:ext>
            </a:extLst>
          </a:blip>
          <a:srcRect l="4330" t="11267" r="7263" b="35405"/>
          <a:stretch>
            <a:fillRect/>
          </a:stretch>
        </p:blipFill>
        <p:spPr>
          <a:xfrm>
            <a:off x="993647" y="1914145"/>
            <a:ext cx="10204705" cy="3462528"/>
          </a:xfrm>
          <a:prstGeom prst="rect">
            <a:avLst/>
          </a:prstGeom>
        </p:spPr>
      </p:pic>
    </p:spTree>
    <p:extLst>
      <p:ext uri="{BB962C8B-B14F-4D97-AF65-F5344CB8AC3E}">
        <p14:creationId xmlns:p14="http://schemas.microsoft.com/office/powerpoint/2010/main" val="310301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6F30-6253-AA8D-6471-25A57F0C1460}"/>
              </a:ext>
            </a:extLst>
          </p:cNvPr>
          <p:cNvSpPr>
            <a:spLocks noGrp="1"/>
          </p:cNvSpPr>
          <p:nvPr>
            <p:ph type="title"/>
          </p:nvPr>
        </p:nvSpPr>
        <p:spPr/>
        <p:txBody>
          <a:bodyPr/>
          <a:lstStyle/>
          <a:p>
            <a:r>
              <a:rPr lang="en-US" dirty="0"/>
              <a:t>What caregivers and practitioners should watch for</a:t>
            </a:r>
          </a:p>
        </p:txBody>
      </p:sp>
      <p:sp>
        <p:nvSpPr>
          <p:cNvPr id="3" name="Content Placeholder 2">
            <a:extLst>
              <a:ext uri="{FF2B5EF4-FFF2-40B4-BE49-F238E27FC236}">
                <a16:creationId xmlns:a16="http://schemas.microsoft.com/office/drawing/2014/main" id="{27F1ED13-0795-B507-25A1-08AD67199672}"/>
              </a:ext>
            </a:extLst>
          </p:cNvPr>
          <p:cNvSpPr>
            <a:spLocks noGrp="1"/>
          </p:cNvSpPr>
          <p:nvPr>
            <p:ph idx="1"/>
          </p:nvPr>
        </p:nvSpPr>
        <p:spPr>
          <a:xfrm>
            <a:off x="1013748" y="2205320"/>
            <a:ext cx="5185410" cy="3683416"/>
          </a:xfrm>
        </p:spPr>
        <p:txBody>
          <a:bodyPr>
            <a:normAutofit fontScale="92500" lnSpcReduction="20000"/>
          </a:bodyPr>
          <a:lstStyle/>
          <a:p>
            <a:pPr marL="0" indent="0">
              <a:buNone/>
            </a:pPr>
            <a:r>
              <a:rPr lang="en-US" dirty="0"/>
              <a:t>Online indicators</a:t>
            </a:r>
          </a:p>
          <a:p>
            <a:r>
              <a:rPr lang="en-US" sz="1800" dirty="0">
                <a:latin typeface="Segoe UI Semibold" panose="020B0702040204020203" pitchFamily="34" charset="0"/>
                <a:cs typeface="Segoe UI Semibold" panose="020B0702040204020203" pitchFamily="34" charset="0"/>
              </a:rPr>
              <a:t>Changes to online activity, increased time spent online, and new online friends or groups that take up a lot of time</a:t>
            </a:r>
          </a:p>
          <a:p>
            <a:r>
              <a:rPr lang="en-US" sz="1800" dirty="0">
                <a:latin typeface="Segoe UI Semibold" panose="020B0702040204020203" pitchFamily="34" charset="0"/>
                <a:cs typeface="Segoe UI Semibold" panose="020B0702040204020203" pitchFamily="34" charset="0"/>
              </a:rPr>
              <a:t>Anonymous gifts, including money, in-game currency, or other items</a:t>
            </a:r>
          </a:p>
          <a:p>
            <a:r>
              <a:rPr lang="en-US" sz="1800" dirty="0">
                <a:latin typeface="Segoe UI Semibold" panose="020B0702040204020203" pitchFamily="34" charset="0"/>
                <a:cs typeface="Segoe UI Semibold" panose="020B0702040204020203" pitchFamily="34" charset="0"/>
              </a:rPr>
              <a:t>Interest in mass shootings, mass shooters, or other mass casualty events</a:t>
            </a:r>
          </a:p>
          <a:p>
            <a:r>
              <a:rPr lang="en-US" sz="1800" dirty="0">
                <a:latin typeface="Segoe UI Semibold" panose="020B0702040204020203" pitchFamily="34" charset="0"/>
                <a:cs typeface="Segoe UI Semibold" panose="020B0702040204020203" pitchFamily="34" charset="0"/>
              </a:rPr>
              <a:t>Online use of suspicious slang or acronyms, such as: </a:t>
            </a:r>
          </a:p>
          <a:p>
            <a:pPr lvl="1"/>
            <a:r>
              <a:rPr lang="en-US" sz="1400" dirty="0">
                <a:latin typeface="Segoe UI Semibold" panose="020B0702040204020203" pitchFamily="34" charset="0"/>
                <a:cs typeface="Segoe UI Semibold" panose="020B0702040204020203" pitchFamily="34" charset="0"/>
              </a:rPr>
              <a:t>LMIRL/MIRL (“let’s meet in real life”)</a:t>
            </a:r>
          </a:p>
          <a:p>
            <a:pPr lvl="1"/>
            <a:r>
              <a:rPr lang="en-US" sz="1400" dirty="0">
                <a:latin typeface="Segoe UI Semibold" panose="020B0702040204020203" pitchFamily="34" charset="0"/>
                <a:cs typeface="Segoe UI Semibold" panose="020B0702040204020203" pitchFamily="34" charset="0"/>
              </a:rPr>
              <a:t>S2R (“send to receive”), WTTP (“want to trade pictures”), GNOC (“get naked on cam”), and NP4NP (“naked pic for naked pic”)</a:t>
            </a:r>
          </a:p>
          <a:p>
            <a:pPr lvl="1"/>
            <a:r>
              <a:rPr lang="en-US" sz="1400" dirty="0">
                <a:latin typeface="Segoe UI Semibold" panose="020B0702040204020203" pitchFamily="34" charset="0"/>
                <a:cs typeface="Segoe UI Semibold" panose="020B0702040204020203" pitchFamily="34" charset="0"/>
              </a:rPr>
              <a:t>POS (parent over shoulder”), PIR (“parent in room”), and P911 (“parent alert”)</a:t>
            </a:r>
          </a:p>
        </p:txBody>
      </p:sp>
      <p:sp>
        <p:nvSpPr>
          <p:cNvPr id="7" name="Freeform 5">
            <a:extLst>
              <a:ext uri="{FF2B5EF4-FFF2-40B4-BE49-F238E27FC236}">
                <a16:creationId xmlns:a16="http://schemas.microsoft.com/office/drawing/2014/main" id="{E8DB4BF0-688B-B8B7-5C68-B2C613D2B0B4}"/>
              </a:ext>
            </a:extLst>
          </p:cNvPr>
          <p:cNvSpPr/>
          <p:nvPr/>
        </p:nvSpPr>
        <p:spPr>
          <a:xfrm>
            <a:off x="573752" y="2063411"/>
            <a:ext cx="439996" cy="527731"/>
          </a:xfrm>
          <a:custGeom>
            <a:avLst/>
            <a:gdLst/>
            <a:ahLst/>
            <a:cxnLst/>
            <a:rect l="l" t="t" r="r" b="b"/>
            <a:pathLst>
              <a:path w="659994" h="791597">
                <a:moveTo>
                  <a:pt x="0" y="0"/>
                </a:moveTo>
                <a:lnTo>
                  <a:pt x="659993" y="0"/>
                </a:lnTo>
                <a:lnTo>
                  <a:pt x="659993" y="791596"/>
                </a:lnTo>
                <a:lnTo>
                  <a:pt x="0" y="79159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5D6477DB-81DA-BDF6-16B0-79CBED794049}"/>
              </a:ext>
            </a:extLst>
          </p:cNvPr>
          <p:cNvPicPr>
            <a:picLocks noChangeAspect="1"/>
          </p:cNvPicPr>
          <p:nvPr/>
        </p:nvPicPr>
        <p:blipFill>
          <a:blip r:embed="rId4"/>
          <a:stretch>
            <a:fillRect/>
          </a:stretch>
        </p:blipFill>
        <p:spPr>
          <a:xfrm>
            <a:off x="435101" y="2137288"/>
            <a:ext cx="484662" cy="547879"/>
          </a:xfrm>
          <a:prstGeom prst="rect">
            <a:avLst/>
          </a:prstGeom>
        </p:spPr>
      </p:pic>
      <p:pic>
        <p:nvPicPr>
          <p:cNvPr id="18" name="Picture 17">
            <a:extLst>
              <a:ext uri="{FF2B5EF4-FFF2-40B4-BE49-F238E27FC236}">
                <a16:creationId xmlns:a16="http://schemas.microsoft.com/office/drawing/2014/main" id="{A3FC07D6-9708-D1A4-9703-2685BDB956F5}"/>
              </a:ext>
            </a:extLst>
          </p:cNvPr>
          <p:cNvPicPr>
            <a:picLocks noChangeAspect="1"/>
          </p:cNvPicPr>
          <p:nvPr/>
        </p:nvPicPr>
        <p:blipFill>
          <a:blip r:embed="rId5"/>
          <a:stretch>
            <a:fillRect/>
          </a:stretch>
        </p:blipFill>
        <p:spPr>
          <a:xfrm>
            <a:off x="6199158" y="2137288"/>
            <a:ext cx="488876" cy="547879"/>
          </a:xfrm>
          <a:prstGeom prst="rect">
            <a:avLst/>
          </a:prstGeom>
        </p:spPr>
      </p:pic>
      <p:sp>
        <p:nvSpPr>
          <p:cNvPr id="19" name="Content Placeholder 2">
            <a:extLst>
              <a:ext uri="{FF2B5EF4-FFF2-40B4-BE49-F238E27FC236}">
                <a16:creationId xmlns:a16="http://schemas.microsoft.com/office/drawing/2014/main" id="{4AB05E6E-2FD9-0E0B-6682-67B660347F46}"/>
              </a:ext>
            </a:extLst>
          </p:cNvPr>
          <p:cNvSpPr txBox="1">
            <a:spLocks/>
          </p:cNvSpPr>
          <p:nvPr/>
        </p:nvSpPr>
        <p:spPr>
          <a:xfrm>
            <a:off x="6786660" y="2205320"/>
            <a:ext cx="5185410" cy="368341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Offline indicators</a:t>
            </a:r>
          </a:p>
          <a:p>
            <a:r>
              <a:rPr lang="en-US" sz="1700" dirty="0">
                <a:latin typeface="Segoe UI Semibold" panose="020B0702040204020203" pitchFamily="34" charset="0"/>
                <a:cs typeface="Segoe UI Semibold" panose="020B0702040204020203" pitchFamily="34" charset="0"/>
              </a:rPr>
              <a:t>Sudden changes in behavior, appearance, and eating or sleeping habits</a:t>
            </a:r>
          </a:p>
          <a:p>
            <a:r>
              <a:rPr lang="en-US" sz="1700" dirty="0">
                <a:latin typeface="Segoe UI Semibold" panose="020B0702040204020203" pitchFamily="34" charset="0"/>
                <a:cs typeface="Segoe UI Semibold" panose="020B0702040204020203" pitchFamily="34" charset="0"/>
              </a:rPr>
              <a:t>Isolation or withdrawal from activities or social and family relationships</a:t>
            </a:r>
          </a:p>
          <a:p>
            <a:r>
              <a:rPr lang="en-US" sz="1700" dirty="0">
                <a:latin typeface="Segoe UI Semibold" panose="020B0702040204020203" pitchFamily="34" charset="0"/>
                <a:cs typeface="Segoe UI Semibold" panose="020B0702040204020203" pitchFamily="34" charset="0"/>
              </a:rPr>
              <a:t>Fresh cuts, scratches, bruises, or wounds, often appearing in patterns or forming words or symbols</a:t>
            </a:r>
          </a:p>
          <a:p>
            <a:r>
              <a:rPr lang="en-US" sz="1700" dirty="0">
                <a:latin typeface="Segoe UI Semibold" panose="020B0702040204020203" pitchFamily="34" charset="0"/>
                <a:cs typeface="Segoe UI Semibold" panose="020B0702040204020203" pitchFamily="34" charset="0"/>
              </a:rPr>
              <a:t>The wearing of long sleeves or pants in hot weather</a:t>
            </a:r>
          </a:p>
          <a:p>
            <a:r>
              <a:rPr lang="en-US" sz="1700" dirty="0">
                <a:latin typeface="Segoe UI Semibold" panose="020B0702040204020203" pitchFamily="34" charset="0"/>
                <a:cs typeface="Segoe UI Semibold" panose="020B0702040204020203" pitchFamily="34" charset="0"/>
              </a:rPr>
              <a:t>Writing or drawings in blood or what appears to be blood</a:t>
            </a:r>
          </a:p>
          <a:p>
            <a:r>
              <a:rPr lang="en-US" sz="1700" dirty="0">
                <a:latin typeface="Segoe UI Semibold" panose="020B0702040204020203" pitchFamily="34" charset="0"/>
                <a:cs typeface="Segoe UI Semibold" panose="020B0702040204020203" pitchFamily="34" charset="0"/>
              </a:rPr>
              <a:t>Sudden suicidal ideation or threats of self-harm</a:t>
            </a:r>
          </a:p>
          <a:p>
            <a:r>
              <a:rPr lang="en-US" sz="1700" dirty="0">
                <a:latin typeface="Segoe UI Semibold" panose="020B0702040204020203" pitchFamily="34" charset="0"/>
                <a:cs typeface="Segoe UI Semibold" panose="020B0702040204020203" pitchFamily="34" charset="0"/>
              </a:rPr>
              <a:t>Changes in the behavior or health of family pets, including fear of the young person, wounds, or suspicious deaths</a:t>
            </a:r>
          </a:p>
          <a:p>
            <a:r>
              <a:rPr lang="en-US" sz="1700" dirty="0">
                <a:latin typeface="Segoe UI Semibold" panose="020B0702040204020203" pitchFamily="34" charset="0"/>
                <a:cs typeface="Segoe UI Semibold" panose="020B0702040204020203" pitchFamily="34" charset="0"/>
              </a:rPr>
              <a:t>Law enforcement being called to the home under false pretenses (known as “swatting”)</a:t>
            </a:r>
          </a:p>
        </p:txBody>
      </p:sp>
    </p:spTree>
    <p:extLst>
      <p:ext uri="{BB962C8B-B14F-4D97-AF65-F5344CB8AC3E}">
        <p14:creationId xmlns:p14="http://schemas.microsoft.com/office/powerpoint/2010/main" val="392422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AI-generated content may be incorrect.">
            <a:extLst>
              <a:ext uri="{FF2B5EF4-FFF2-40B4-BE49-F238E27FC236}">
                <a16:creationId xmlns:a16="http://schemas.microsoft.com/office/drawing/2014/main" id="{04B5F50B-EBA7-97A8-95E0-3E699563E47A}"/>
              </a:ext>
            </a:extLst>
          </p:cNvPr>
          <p:cNvPicPr>
            <a:picLocks noChangeAspect="1"/>
          </p:cNvPicPr>
          <p:nvPr/>
        </p:nvPicPr>
        <p:blipFill>
          <a:blip r:embed="rId2">
            <a:extLst>
              <a:ext uri="{28A0092B-C50C-407E-A947-70E740481C1C}">
                <a14:useLocalDpi xmlns:a14="http://schemas.microsoft.com/office/drawing/2010/main" val="0"/>
              </a:ext>
            </a:extLst>
          </a:blip>
          <a:srcRect l="35874" r="35680"/>
          <a:stretch>
            <a:fillRect/>
          </a:stretch>
        </p:blipFill>
        <p:spPr>
          <a:xfrm>
            <a:off x="8723870" y="0"/>
            <a:ext cx="3468130" cy="6858000"/>
          </a:xfrm>
          <a:prstGeom prst="rect">
            <a:avLst/>
          </a:prstGeom>
        </p:spPr>
      </p:pic>
      <p:sp>
        <p:nvSpPr>
          <p:cNvPr id="2" name="Title 1">
            <a:extLst>
              <a:ext uri="{FF2B5EF4-FFF2-40B4-BE49-F238E27FC236}">
                <a16:creationId xmlns:a16="http://schemas.microsoft.com/office/drawing/2014/main" id="{28BD7DA7-0D8E-C917-1F6F-61D36FD4BC18}"/>
              </a:ext>
            </a:extLst>
          </p:cNvPr>
          <p:cNvSpPr>
            <a:spLocks noGrp="1"/>
          </p:cNvSpPr>
          <p:nvPr>
            <p:ph type="title"/>
          </p:nvPr>
        </p:nvSpPr>
        <p:spPr/>
        <p:txBody>
          <a:bodyPr/>
          <a:lstStyle/>
          <a:p>
            <a:r>
              <a:rPr lang="en-US" dirty="0"/>
              <a:t>DVERT Resources</a:t>
            </a:r>
          </a:p>
        </p:txBody>
      </p:sp>
      <p:sp>
        <p:nvSpPr>
          <p:cNvPr id="7" name="Content Placeholder 6">
            <a:extLst>
              <a:ext uri="{FF2B5EF4-FFF2-40B4-BE49-F238E27FC236}">
                <a16:creationId xmlns:a16="http://schemas.microsoft.com/office/drawing/2014/main" id="{EE44812E-F42A-527F-F995-14FBAEAF6448}"/>
              </a:ext>
            </a:extLst>
          </p:cNvPr>
          <p:cNvSpPr>
            <a:spLocks noGrp="1"/>
          </p:cNvSpPr>
          <p:nvPr>
            <p:ph idx="1"/>
          </p:nvPr>
        </p:nvSpPr>
        <p:spPr>
          <a:xfrm>
            <a:off x="361950" y="2009775"/>
            <a:ext cx="6137704" cy="4015010"/>
          </a:xfrm>
        </p:spPr>
        <p:txBody>
          <a:bodyPr>
            <a:normAutofit fontScale="92500" lnSpcReduction="10000"/>
          </a:bodyPr>
          <a:lstStyle/>
          <a:p>
            <a:r>
              <a:rPr lang="en-US" dirty="0">
                <a:hlinkClick r:id="rId3"/>
              </a:rPr>
              <a:t>764 and The Com: Misconceptions and Guidance</a:t>
            </a:r>
            <a:endParaRPr lang="en-US" dirty="0"/>
          </a:p>
          <a:p>
            <a:pPr lvl="1"/>
            <a:r>
              <a:rPr lang="en-US" i="1" dirty="0"/>
              <a:t>Beth Daviess</a:t>
            </a:r>
          </a:p>
          <a:p>
            <a:r>
              <a:rPr lang="en-US" dirty="0">
                <a:hlinkClick r:id="rId4"/>
              </a:rPr>
              <a:t>Explainer: True Crime Community</a:t>
            </a:r>
            <a:endParaRPr lang="en-US" dirty="0"/>
          </a:p>
          <a:p>
            <a:pPr lvl="1"/>
            <a:r>
              <a:rPr lang="en-US" i="1" dirty="0"/>
              <a:t>Lauren K. Hagy</a:t>
            </a:r>
            <a:endParaRPr lang="en-US" dirty="0">
              <a:hlinkClick r:id="rId5"/>
            </a:endParaRPr>
          </a:p>
          <a:p>
            <a:r>
              <a:rPr lang="en-US" dirty="0">
                <a:hlinkClick r:id="rId5"/>
              </a:rPr>
              <a:t>Explainer: Gore Content and Violent Extremism</a:t>
            </a:r>
            <a:endParaRPr lang="en-US" dirty="0"/>
          </a:p>
          <a:p>
            <a:pPr lvl="1"/>
            <a:r>
              <a:rPr lang="en-US" i="1" dirty="0"/>
              <a:t>Rachel Jones and Beth Daviess</a:t>
            </a:r>
          </a:p>
          <a:p>
            <a:pPr marL="0" indent="0">
              <a:buNone/>
            </a:pPr>
            <a:endParaRPr lang="en-US" i="1" dirty="0"/>
          </a:p>
          <a:p>
            <a:pPr marL="0" indent="0">
              <a:buNone/>
            </a:pPr>
            <a:r>
              <a:rPr lang="en-US" i="1" dirty="0"/>
              <a:t>Listen to our podcast – </a:t>
            </a:r>
            <a:r>
              <a:rPr lang="en-US" i="1" dirty="0">
                <a:hlinkClick r:id="rId6"/>
              </a:rPr>
              <a:t>The DVERT Brief</a:t>
            </a:r>
            <a:endParaRPr lang="en-US" i="1" dirty="0"/>
          </a:p>
          <a:p>
            <a:pPr marL="0" indent="0">
              <a:buNone/>
            </a:pPr>
            <a:endParaRPr lang="en-US" i="1" dirty="0"/>
          </a:p>
        </p:txBody>
      </p:sp>
      <p:pic>
        <p:nvPicPr>
          <p:cNvPr id="4" name="Picture 3">
            <a:extLst>
              <a:ext uri="{FF2B5EF4-FFF2-40B4-BE49-F238E27FC236}">
                <a16:creationId xmlns:a16="http://schemas.microsoft.com/office/drawing/2014/main" id="{FA1B3F14-85BF-90D3-8EEF-E8C0547AC87F}"/>
              </a:ext>
            </a:extLst>
          </p:cNvPr>
          <p:cNvPicPr>
            <a:picLocks noChangeAspect="1"/>
          </p:cNvPicPr>
          <p:nvPr/>
        </p:nvPicPr>
        <p:blipFill>
          <a:blip r:embed="rId7"/>
          <a:stretch>
            <a:fillRect/>
          </a:stretch>
        </p:blipFill>
        <p:spPr>
          <a:xfrm>
            <a:off x="7120316" y="886968"/>
            <a:ext cx="3952115" cy="5084064"/>
          </a:xfrm>
          <a:prstGeom prst="rect">
            <a:avLst/>
          </a:prstGeom>
        </p:spPr>
      </p:pic>
    </p:spTree>
    <p:extLst>
      <p:ext uri="{BB962C8B-B14F-4D97-AF65-F5344CB8AC3E}">
        <p14:creationId xmlns:p14="http://schemas.microsoft.com/office/powerpoint/2010/main" val="723676697"/>
      </p:ext>
    </p:extLst>
  </p:cSld>
  <p:clrMapOvr>
    <a:masterClrMapping/>
  </p:clrMapOvr>
</p:sld>
</file>

<file path=ppt/theme/theme1.xml><?xml version="1.0" encoding="utf-8"?>
<a:theme xmlns:a="http://schemas.openxmlformats.org/drawingml/2006/main" name="Office Theme">
  <a:themeElements>
    <a:clrScheme name="CNA Colors">
      <a:dk1>
        <a:srgbClr val="002F5F"/>
      </a:dk1>
      <a:lt1>
        <a:sysClr val="window" lastClr="FFFFFF"/>
      </a:lt1>
      <a:dk2>
        <a:srgbClr val="002F5F"/>
      </a:dk2>
      <a:lt2>
        <a:srgbClr val="FFFFFF"/>
      </a:lt2>
      <a:accent1>
        <a:srgbClr val="005EB8"/>
      </a:accent1>
      <a:accent2>
        <a:srgbClr val="81BC00"/>
      </a:accent2>
      <a:accent3>
        <a:srgbClr val="002F5F"/>
      </a:accent3>
      <a:accent4>
        <a:srgbClr val="44546A"/>
      </a:accent4>
      <a:accent5>
        <a:srgbClr val="00A3E0"/>
      </a:accent5>
      <a:accent6>
        <a:srgbClr val="E87722"/>
      </a:accent6>
      <a:hlink>
        <a:srgbClr val="2716CA"/>
      </a:hlink>
      <a:folHlink>
        <a:srgbClr val="6F58BA"/>
      </a:folHlink>
    </a:clrScheme>
    <a:fontScheme name="CNA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vert="vert270" rtlCol="0" anchor="ctr"/>
      <a:lstStyle>
        <a:defPPr algn="ctr">
          <a:defRPr sz="2800"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bc21f7b-9314-443a-858f-8a56a537df7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D191A58626F746959A6D72532544F8" ma:contentTypeVersion="14" ma:contentTypeDescription="Create a new document." ma:contentTypeScope="" ma:versionID="3d18c93d9765e5c05ff41100e1741d0e">
  <xsd:schema xmlns:xsd="http://www.w3.org/2001/XMLSchema" xmlns:xs="http://www.w3.org/2001/XMLSchema" xmlns:p="http://schemas.microsoft.com/office/2006/metadata/properties" xmlns:ns3="8bc21f7b-9314-443a-858f-8a56a537df7c" xmlns:ns4="0c76884d-a691-4bcd-a938-d94be13ba0b8" targetNamespace="http://schemas.microsoft.com/office/2006/metadata/properties" ma:root="true" ma:fieldsID="c852aa389f76f7802231347c9a607614" ns3:_="" ns4:_="">
    <xsd:import namespace="8bc21f7b-9314-443a-858f-8a56a537df7c"/>
    <xsd:import namespace="0c76884d-a691-4bcd-a938-d94be13ba0b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21f7b-9314-443a-858f-8a56a537d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76884d-a691-4bcd-a938-d94be13ba0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B51FD2-E3A0-42B0-9684-DBDE0AC3B010}">
  <ds:schemaRefs>
    <ds:schemaRef ds:uri="http://schemas.microsoft.com/sharepoint/v3/contenttype/forms"/>
  </ds:schemaRefs>
</ds:datastoreItem>
</file>

<file path=customXml/itemProps2.xml><?xml version="1.0" encoding="utf-8"?>
<ds:datastoreItem xmlns:ds="http://schemas.openxmlformats.org/officeDocument/2006/customXml" ds:itemID="{9657A847-D8DD-46DE-A784-C4DF7DE7719A}">
  <ds:schemaRefs>
    <ds:schemaRef ds:uri="http://schemas.microsoft.com/office/2006/documentManagement/types"/>
    <ds:schemaRef ds:uri="8bc21f7b-9314-443a-858f-8a56a537df7c"/>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 ds:uri="http://schemas.microsoft.com/office/infopath/2007/PartnerControls"/>
    <ds:schemaRef ds:uri="0c76884d-a691-4bcd-a938-d94be13ba0b8"/>
    <ds:schemaRef ds:uri="http://purl.org/dc/dcmitype/"/>
  </ds:schemaRefs>
</ds:datastoreItem>
</file>

<file path=customXml/itemProps3.xml><?xml version="1.0" encoding="utf-8"?>
<ds:datastoreItem xmlns:ds="http://schemas.openxmlformats.org/officeDocument/2006/customXml" ds:itemID="{644AB1C2-34E9-45FE-A2F5-571C3B29D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21f7b-9314-443a-858f-8a56a537df7c"/>
    <ds:schemaRef ds:uri="0c76884d-a691-4bcd-a938-d94be13ba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16776</TotalTime>
  <Words>1339</Words>
  <Application>Microsoft Office PowerPoint</Application>
  <PresentationFormat>Widescreen</PresentationFormat>
  <Paragraphs>90</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Segoe UI</vt:lpstr>
      <vt:lpstr>Segoe UI Bold</vt:lpstr>
      <vt:lpstr>Segoe UI Semibold</vt:lpstr>
      <vt:lpstr>Office Theme</vt:lpstr>
      <vt:lpstr>How to use these slides</vt:lpstr>
      <vt:lpstr>The Com</vt:lpstr>
      <vt:lpstr>The Com</vt:lpstr>
      <vt:lpstr>Where do people encounter The Com?</vt:lpstr>
      <vt:lpstr>Common misconceptions</vt:lpstr>
      <vt:lpstr>What caregivers and practitioners should watch for</vt:lpstr>
      <vt:lpstr>DVERT Resources</vt:lpstr>
    </vt:vector>
  </TitlesOfParts>
  <Company>Center for Naval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Karras, Jennifer</dc:creator>
  <cp:lastModifiedBy>Sun, Christopher</cp:lastModifiedBy>
  <cp:revision>45</cp:revision>
  <dcterms:created xsi:type="dcterms:W3CDTF">2025-05-08T13:50:31Z</dcterms:created>
  <dcterms:modified xsi:type="dcterms:W3CDTF">2026-05-11T18:12:14Z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0x01010079D191A58626F746959A6D72532544F8</vt:lpwstr>
  </property>
</Properties>
</file>