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8" r:id="rId5"/>
    <p:sldId id="411" r:id="rId6"/>
    <p:sldId id="415" r:id="rId7"/>
    <p:sldId id="413" r:id="rId8"/>
    <p:sldId id="414" r:id="rId9"/>
    <p:sldId id="41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Bride, Megan" initials="MM" lastIdx="31" clrIdx="0">
    <p:extLst>
      <p:ext uri="{19B8F6BF-5375-455C-9EA6-DF929625EA0E}">
        <p15:presenceInfo xmlns:p15="http://schemas.microsoft.com/office/powerpoint/2012/main" userId="S::McBridem@cna.org::83b35b26-1912-425d-93ab-ff5494118c21" providerId="AD"/>
      </p:ext>
    </p:extLst>
  </p:cmAuthor>
  <p:cmAuthor id="2" name="Hagy, Lauren" initials="LH" lastIdx="1" clrIdx="1">
    <p:extLst>
      <p:ext uri="{19B8F6BF-5375-455C-9EA6-DF929625EA0E}">
        <p15:presenceInfo xmlns:p15="http://schemas.microsoft.com/office/powerpoint/2012/main" userId="S::HagyL@cna.org::189be155-be3b-4e96-adca-faa446022b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EAA"/>
    <a:srgbClr val="FFCC00"/>
    <a:srgbClr val="006600"/>
    <a:srgbClr val="010101"/>
    <a:srgbClr val="FFD9D9"/>
    <a:srgbClr val="CCFF99"/>
    <a:srgbClr val="EDFFC5"/>
    <a:srgbClr val="FF3399"/>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864" autoAdjust="0"/>
  </p:normalViewPr>
  <p:slideViewPr>
    <p:cSldViewPr snapToGrid="0">
      <p:cViewPr varScale="1">
        <p:scale>
          <a:sx n="68" d="100"/>
          <a:sy n="68" d="100"/>
        </p:scale>
        <p:origin x="22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824DF-3403-45F1-BF45-D3A1E56CA5BA}"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0E502-9A09-42B5-BC62-E982E86C03F4}" type="slidenum">
              <a:rPr lang="en-US" smtClean="0"/>
              <a:t>‹#›</a:t>
            </a:fld>
            <a:endParaRPr lang="en-US"/>
          </a:p>
        </p:txBody>
      </p:sp>
    </p:spTree>
    <p:extLst>
      <p:ext uri="{BB962C8B-B14F-4D97-AF65-F5344CB8AC3E}">
        <p14:creationId xmlns:p14="http://schemas.microsoft.com/office/powerpoint/2010/main" val="191409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True Crime Community, or TCC, is an internet subculture characterized by </a:t>
            </a:r>
            <a:r>
              <a:rPr lang="en-US" b="1" dirty="0"/>
              <a:t>fascination with high-profile mass killers</a:t>
            </a:r>
            <a:r>
              <a:rPr lang="en-US" dirty="0"/>
              <a:t>, especially mass shooters and school shooters.</a:t>
            </a:r>
          </a:p>
          <a:p>
            <a:pPr marL="171450" indent="-171450">
              <a:buFont typeface="Arial" panose="020B0604020202020204" pitchFamily="34" charset="0"/>
              <a:buChar char="•"/>
            </a:pPr>
            <a:r>
              <a:rPr lang="en-US" dirty="0"/>
              <a:t>Its participants have played a large role in recent incidents of targeted violence: from 2024 to 2025, the TCC was linked to at </a:t>
            </a:r>
            <a:r>
              <a:rPr lang="en-US" b="1" dirty="0"/>
              <a:t>least seven school shootings and nine attempted shootings </a:t>
            </a:r>
            <a:r>
              <a:rPr lang="en-US" dirty="0"/>
              <a:t>in the United States (plus at least 6 international attacks and plots). </a:t>
            </a:r>
          </a:p>
          <a:p>
            <a:pPr marL="171450" indent="-171450">
              <a:buFont typeface="Arial" panose="020B0604020202020204" pitchFamily="34" charset="0"/>
              <a:buChar char="•"/>
            </a:pPr>
            <a:r>
              <a:rPr lang="en-US" b="1" dirty="0"/>
              <a:t>It is </a:t>
            </a:r>
            <a:r>
              <a:rPr lang="en-US" b="1" i="1" dirty="0"/>
              <a:t>not</a:t>
            </a:r>
            <a:r>
              <a:rPr lang="en-US" b="1" i="0" dirty="0"/>
              <a:t> a formal group</a:t>
            </a:r>
            <a:r>
              <a:rPr lang="en-US" i="0" dirty="0"/>
              <a:t>. Its participants share three key features: </a:t>
            </a:r>
          </a:p>
          <a:p>
            <a:pPr marL="628650" lvl="1" indent="-171450">
              <a:buFont typeface="Arial" panose="020B0604020202020204" pitchFamily="34" charset="0"/>
              <a:buChar char="•"/>
            </a:pPr>
            <a:r>
              <a:rPr lang="en-US" b="1" i="0" dirty="0"/>
              <a:t>Interest in high profile killers </a:t>
            </a:r>
            <a:r>
              <a:rPr lang="en-US" i="0" dirty="0"/>
              <a:t>(especially the perpetrators of the 1999 Columbine High School shooting), often blurring the line between mere interest and glorification</a:t>
            </a:r>
          </a:p>
          <a:p>
            <a:pPr marL="628650" lvl="1" indent="-171450">
              <a:buFont typeface="Arial" panose="020B0604020202020204" pitchFamily="34" charset="0"/>
              <a:buChar char="•"/>
            </a:pPr>
            <a:r>
              <a:rPr lang="en-US" b="1" i="0" dirty="0"/>
              <a:t>Cultural references </a:t>
            </a:r>
            <a:r>
              <a:rPr lang="en-US" i="0" dirty="0"/>
              <a:t>to things past school shooters liked (e.g., wearing a KMFDM band t-shirt like one of the Columbine perpetrators) </a:t>
            </a:r>
          </a:p>
          <a:p>
            <a:pPr marL="628650" lvl="1" indent="-171450">
              <a:buFont typeface="Arial" panose="020B0604020202020204" pitchFamily="34" charset="0"/>
              <a:buChar char="•"/>
            </a:pPr>
            <a:r>
              <a:rPr lang="en-US" b="1" i="0" dirty="0"/>
              <a:t>Fandom activities</a:t>
            </a:r>
            <a:r>
              <a:rPr lang="en-US" i="0" dirty="0"/>
              <a:t>: creating digital art featuring mass shooters, referencing past shooters’ names in notebooks or usernames, making friendship bracelets with mass shooters’ names, putting up posters or photos of mass shooters in their bedroom, and developing one-sided attachments to shooters</a:t>
            </a:r>
            <a:endParaRPr lang="en-US" dirty="0"/>
          </a:p>
        </p:txBody>
      </p:sp>
      <p:sp>
        <p:nvSpPr>
          <p:cNvPr id="4" name="Slide Number Placeholder 3"/>
          <p:cNvSpPr>
            <a:spLocks noGrp="1"/>
          </p:cNvSpPr>
          <p:nvPr>
            <p:ph type="sldNum" sz="quarter" idx="5"/>
          </p:nvPr>
        </p:nvSpPr>
        <p:spPr/>
        <p:txBody>
          <a:bodyPr/>
          <a:lstStyle/>
          <a:p>
            <a:fld id="{7F90E502-9A09-42B5-BC62-E982E86C03F4}" type="slidenum">
              <a:rPr lang="en-US" smtClean="0"/>
              <a:t>2</a:t>
            </a:fld>
            <a:endParaRPr lang="en-US"/>
          </a:p>
        </p:txBody>
      </p:sp>
    </p:spTree>
    <p:extLst>
      <p:ext uri="{BB962C8B-B14F-4D97-AF65-F5344CB8AC3E}">
        <p14:creationId xmlns:p14="http://schemas.microsoft.com/office/powerpoint/2010/main" val="117678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41F76-EF54-993A-110C-DADBA6E10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5CBC3-6AF7-D216-BF59-93F1C13B5F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156597-EDC2-D4EC-925A-C2922FE4AD9B}"/>
              </a:ext>
            </a:extLst>
          </p:cNvPr>
          <p:cNvSpPr>
            <a:spLocks noGrp="1"/>
          </p:cNvSpPr>
          <p:nvPr>
            <p:ph type="body" idx="1"/>
          </p:nvPr>
        </p:nvSpPr>
        <p:spPr/>
        <p:txBody>
          <a:bodyPr/>
          <a:lstStyle/>
          <a:p>
            <a:pPr marL="171450" indent="-171450">
              <a:buFont typeface="Arial" panose="020B0604020202020204" pitchFamily="34" charset="0"/>
              <a:buChar char="•"/>
            </a:pPr>
            <a:r>
              <a:rPr lang="en-US" dirty="0"/>
              <a:t>TCC content is found primarily on </a:t>
            </a:r>
            <a:r>
              <a:rPr lang="en-US" b="1" dirty="0"/>
              <a:t>mainstream social media platforms</a:t>
            </a:r>
            <a:r>
              <a:rPr lang="en-US" b="0" dirty="0"/>
              <a:t> including</a:t>
            </a:r>
            <a:r>
              <a:rPr lang="en-US" dirty="0"/>
              <a:t> Discord, Minecraft, Reddit, Roblox, TikTok, Tumblr, and X. Often, this content is found within </a:t>
            </a:r>
            <a:r>
              <a:rPr lang="en-US" b="1" dirty="0"/>
              <a:t>mental health or eating disorder interest communities </a:t>
            </a:r>
            <a:r>
              <a:rPr lang="en-US" dirty="0"/>
              <a:t>on these platforms. </a:t>
            </a:r>
          </a:p>
          <a:p>
            <a:pPr marL="171450" indent="-171450">
              <a:buFont typeface="Arial" panose="020B0604020202020204" pitchFamily="34" charset="0"/>
              <a:buChar char="•"/>
            </a:pPr>
            <a:r>
              <a:rPr lang="en-US" dirty="0"/>
              <a:t>TCC users invite new users into </a:t>
            </a:r>
            <a:r>
              <a:rPr lang="en-US" b="1" dirty="0"/>
              <a:t>private chats or forums</a:t>
            </a:r>
            <a:r>
              <a:rPr lang="en-US" dirty="0"/>
              <a:t> on private Discord servers, Telegram, or even gore forums dedicated to sharing videos and images of extreme violence. In these unmoderated or encrypted (private) spaces, individuals typically encounter </a:t>
            </a:r>
            <a:r>
              <a:rPr lang="en-US" b="1" dirty="0"/>
              <a:t>increasingly violent content</a:t>
            </a:r>
            <a:r>
              <a:rPr lang="en-US" b="0" dirty="0"/>
              <a:t>. </a:t>
            </a:r>
            <a:endParaRPr lang="en-US" dirty="0"/>
          </a:p>
        </p:txBody>
      </p:sp>
      <p:sp>
        <p:nvSpPr>
          <p:cNvPr id="4" name="Slide Number Placeholder 3">
            <a:extLst>
              <a:ext uri="{FF2B5EF4-FFF2-40B4-BE49-F238E27FC236}">
                <a16:creationId xmlns:a16="http://schemas.microsoft.com/office/drawing/2014/main" id="{C89CD458-63BD-6EA0-D69F-964AF6F0A2AF}"/>
              </a:ext>
            </a:extLst>
          </p:cNvPr>
          <p:cNvSpPr>
            <a:spLocks noGrp="1"/>
          </p:cNvSpPr>
          <p:nvPr>
            <p:ph type="sldNum" sz="quarter" idx="5"/>
          </p:nvPr>
        </p:nvSpPr>
        <p:spPr/>
        <p:txBody>
          <a:bodyPr/>
          <a:lstStyle/>
          <a:p>
            <a:fld id="{7F90E502-9A09-42B5-BC62-E982E86C03F4}" type="slidenum">
              <a:rPr lang="en-US" smtClean="0"/>
              <a:t>3</a:t>
            </a:fld>
            <a:endParaRPr lang="en-US"/>
          </a:p>
        </p:txBody>
      </p:sp>
    </p:spTree>
    <p:extLst>
      <p:ext uri="{BB962C8B-B14F-4D97-AF65-F5344CB8AC3E}">
        <p14:creationId xmlns:p14="http://schemas.microsoft.com/office/powerpoint/2010/main" val="121775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most extreme and violent subsets of the </a:t>
            </a:r>
            <a:r>
              <a:rPr lang="en-US" sz="1200" b="1" kern="1200" dirty="0">
                <a:solidFill>
                  <a:schemeClr val="tx1"/>
                </a:solidFill>
                <a:effectLst/>
                <a:latin typeface="+mn-lt"/>
                <a:ea typeface="+mn-ea"/>
                <a:cs typeface="+mn-cs"/>
              </a:rPr>
              <a:t>TCC often attract young people with unmet social or emotional needs</a:t>
            </a:r>
            <a:r>
              <a:rPr lang="en-US" sz="1200" kern="1200" dirty="0">
                <a:solidFill>
                  <a:schemeClr val="tx1"/>
                </a:solidFill>
                <a:effectLst/>
                <a:latin typeface="+mn-lt"/>
                <a:ea typeface="+mn-ea"/>
                <a:cs typeface="+mn-cs"/>
              </a:rPr>
              <a:t>, especially those experiencing the following: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Social isolation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Bullying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Mental health challenges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vulnerable young people </a:t>
            </a:r>
            <a:r>
              <a:rPr lang="en-US" sz="1200" b="1" kern="1200" dirty="0">
                <a:solidFill>
                  <a:schemeClr val="tx1"/>
                </a:solidFill>
                <a:effectLst/>
                <a:latin typeface="+mn-lt"/>
                <a:ea typeface="+mn-ea"/>
                <a:cs typeface="+mn-cs"/>
              </a:rPr>
              <a:t>may encounter TCC content on mainstream social media platforms</a:t>
            </a:r>
            <a:r>
              <a:rPr lang="en-US" sz="1200" kern="1200" dirty="0">
                <a:solidFill>
                  <a:schemeClr val="tx1"/>
                </a:solidFill>
                <a:effectLst/>
                <a:latin typeface="+mn-lt"/>
                <a:ea typeface="+mn-ea"/>
                <a:cs typeface="+mn-cs"/>
              </a:rPr>
              <a:t>, including Discord, Minecraft, Reddit, Roblox, TikTok, Tumblr, and X.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TCC appeals to these youth in two ways: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Emotional appeal.</a:t>
            </a:r>
            <a:r>
              <a:rPr lang="en-US" sz="1200" kern="1200" dirty="0">
                <a:solidFill>
                  <a:schemeClr val="tx1"/>
                </a:solidFill>
                <a:effectLst/>
                <a:latin typeface="+mn-lt"/>
                <a:ea typeface="+mn-ea"/>
                <a:cs typeface="+mn-cs"/>
              </a:rPr>
              <a:t> A sense of connectedness to a community. When other TCC users like their posts or send them invitations to private chats or forums, isolated young people may feel a sense of belonging and validation. The TCC then becomes an outlet for them to express sadness and suicidality and to potentially explore their violent fantasies.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Aesthetic appeal.</a:t>
            </a:r>
            <a:r>
              <a:rPr lang="en-US" sz="1200" kern="1200" dirty="0">
                <a:solidFill>
                  <a:schemeClr val="tx1"/>
                </a:solidFill>
                <a:effectLst/>
                <a:latin typeface="+mn-lt"/>
                <a:ea typeface="+mn-ea"/>
                <a:cs typeface="+mn-cs"/>
              </a:rPr>
              <a:t> Participating in the TCC gives teenagers an opportunity to challenge social norms by engaging with deviant or taboo individuals or content. </a:t>
            </a:r>
            <a:r>
              <a:rPr lang="en-US" sz="1200" b="1" kern="1200" dirty="0">
                <a:solidFill>
                  <a:schemeClr val="tx1"/>
                </a:solidFill>
                <a:effectLst/>
                <a:latin typeface="+mn-lt"/>
                <a:ea typeface="+mn-ea"/>
                <a:cs typeface="+mn-cs"/>
              </a:rPr>
              <a:t>This content is often deceptively “cute.” </a:t>
            </a:r>
            <a:r>
              <a:rPr lang="en-US" sz="1200" kern="1200" dirty="0">
                <a:solidFill>
                  <a:schemeClr val="tx1"/>
                </a:solidFill>
                <a:effectLst/>
                <a:latin typeface="+mn-lt"/>
                <a:ea typeface="+mn-ea"/>
                <a:cs typeface="+mn-cs"/>
              </a:rPr>
              <a:t>Aesthetic elements such as soft pink or cute stickers might cover violent elements including blood and self-harm wounds. Replicating this aesthetic can be a warning sign of participation in the TCC.</a:t>
            </a:r>
          </a:p>
        </p:txBody>
      </p:sp>
      <p:sp>
        <p:nvSpPr>
          <p:cNvPr id="4" name="Slide Number Placeholder 3"/>
          <p:cNvSpPr>
            <a:spLocks noGrp="1"/>
          </p:cNvSpPr>
          <p:nvPr>
            <p:ph type="sldNum" sz="quarter" idx="5"/>
          </p:nvPr>
        </p:nvSpPr>
        <p:spPr/>
        <p:txBody>
          <a:bodyPr/>
          <a:lstStyle/>
          <a:p>
            <a:fld id="{7F90E502-9A09-42B5-BC62-E982E86C03F4}" type="slidenum">
              <a:rPr lang="en-US" smtClean="0"/>
              <a:t>4</a:t>
            </a:fld>
            <a:endParaRPr lang="en-US"/>
          </a:p>
        </p:txBody>
      </p:sp>
    </p:spTree>
    <p:extLst>
      <p:ext uri="{BB962C8B-B14F-4D97-AF65-F5344CB8AC3E}">
        <p14:creationId xmlns:p14="http://schemas.microsoft.com/office/powerpoint/2010/main" val="334613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Caregivers and practitioners should be aware of potential warning signs for involvement in the TCC.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Exhibiting one or more of these behavioral indicators is cause for concern, but it does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necessarily mean that a person is involved in the TCC or is planning an act of violence. It </a:t>
            </a:r>
            <a:r>
              <a:rPr lang="en-US" sz="1200" i="1" kern="1200" dirty="0">
                <a:solidFill>
                  <a:schemeClr val="tx1"/>
                </a:solidFill>
                <a:effectLst/>
                <a:latin typeface="+mn-lt"/>
                <a:ea typeface="+mn-ea"/>
                <a:cs typeface="+mn-cs"/>
              </a:rPr>
              <a:t>does</a:t>
            </a:r>
            <a:r>
              <a:rPr lang="en-US" sz="1200" kern="1200" dirty="0">
                <a:solidFill>
                  <a:schemeClr val="tx1"/>
                </a:solidFill>
                <a:effectLst/>
                <a:latin typeface="+mn-lt"/>
                <a:ea typeface="+mn-ea"/>
                <a:cs typeface="+mn-cs"/>
              </a:rPr>
              <a:t> suggest a need for supportive intervention to address potential underlying vulnerabilities. </a:t>
            </a:r>
          </a:p>
        </p:txBody>
      </p:sp>
      <p:sp>
        <p:nvSpPr>
          <p:cNvPr id="4" name="Slide Number Placeholder 3"/>
          <p:cNvSpPr>
            <a:spLocks noGrp="1"/>
          </p:cNvSpPr>
          <p:nvPr>
            <p:ph type="sldNum" sz="quarter" idx="5"/>
          </p:nvPr>
        </p:nvSpPr>
        <p:spPr/>
        <p:txBody>
          <a:bodyPr/>
          <a:lstStyle/>
          <a:p>
            <a:fld id="{7F90E502-9A09-42B5-BC62-E982E86C03F4}" type="slidenum">
              <a:rPr lang="en-US" smtClean="0"/>
              <a:t>5</a:t>
            </a:fld>
            <a:endParaRPr lang="en-US"/>
          </a:p>
        </p:txBody>
      </p:sp>
    </p:spTree>
    <p:extLst>
      <p:ext uri="{BB962C8B-B14F-4D97-AF65-F5344CB8AC3E}">
        <p14:creationId xmlns:p14="http://schemas.microsoft.com/office/powerpoint/2010/main" val="960471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93B98DA-6B5E-3D22-DDFC-ACB0F031AD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93" y="-337266"/>
            <a:ext cx="11640336" cy="6248413"/>
          </a:xfrm>
          <a:prstGeom prst="rect">
            <a:avLst/>
          </a:prstGeom>
        </p:spPr>
      </p:pic>
      <p:sp>
        <p:nvSpPr>
          <p:cNvPr id="2" name="Title 1">
            <a:extLst>
              <a:ext uri="{FF2B5EF4-FFF2-40B4-BE49-F238E27FC236}">
                <a16:creationId xmlns:a16="http://schemas.microsoft.com/office/drawing/2014/main" id="{53F33620-52D7-0099-E14D-D6857DC2E58E}"/>
              </a:ext>
            </a:extLst>
          </p:cNvPr>
          <p:cNvSpPr>
            <a:spLocks noGrp="1"/>
          </p:cNvSpPr>
          <p:nvPr>
            <p:ph type="ctrTitle" hasCustomPrompt="1"/>
          </p:nvPr>
        </p:nvSpPr>
        <p:spPr>
          <a:xfrm>
            <a:off x="438150" y="2121166"/>
            <a:ext cx="10229850" cy="1809750"/>
          </a:xfrm>
        </p:spPr>
        <p:txBody>
          <a:bodyPr anchor="b">
            <a:normAutofit/>
          </a:bodyPr>
          <a:lstStyle>
            <a:lvl1pPr algn="l">
              <a:defRPr sz="4800" b="1">
                <a:solidFill>
                  <a:schemeClr val="bg1"/>
                </a:solidFill>
              </a:defRPr>
            </a:lvl1pPr>
          </a:lstStyle>
          <a:p>
            <a:r>
              <a:rPr lang="en-US" dirty="0"/>
              <a:t>Click to Edit This Master Title Slide That Can Be Multiple Lines of Text</a:t>
            </a:r>
          </a:p>
        </p:txBody>
      </p:sp>
      <p:sp>
        <p:nvSpPr>
          <p:cNvPr id="3" name="Subtitle 2">
            <a:extLst>
              <a:ext uri="{FF2B5EF4-FFF2-40B4-BE49-F238E27FC236}">
                <a16:creationId xmlns:a16="http://schemas.microsoft.com/office/drawing/2014/main" id="{D0B96A6E-B837-3FF4-59FF-6EA53308F37D}"/>
              </a:ext>
            </a:extLst>
          </p:cNvPr>
          <p:cNvSpPr>
            <a:spLocks noGrp="1"/>
          </p:cNvSpPr>
          <p:nvPr>
            <p:ph type="subTitle" idx="1" hasCustomPrompt="1"/>
          </p:nvPr>
        </p:nvSpPr>
        <p:spPr>
          <a:xfrm>
            <a:off x="438150" y="4135753"/>
            <a:ext cx="7800974" cy="1335333"/>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Slide Box That Has the Subtitle That Can Be Multiple Lines of Text</a:t>
            </a:r>
          </a:p>
        </p:txBody>
      </p:sp>
      <p:sp>
        <p:nvSpPr>
          <p:cNvPr id="13" name="TextBox 6">
            <a:extLst>
              <a:ext uri="{FF2B5EF4-FFF2-40B4-BE49-F238E27FC236}">
                <a16:creationId xmlns:a16="http://schemas.microsoft.com/office/drawing/2014/main" id="{B6CF1A84-7D11-4A56-F700-C3FDDBE5C71A}"/>
              </a:ext>
            </a:extLst>
          </p:cNvPr>
          <p:cNvSpPr txBox="1"/>
          <p:nvPr/>
        </p:nvSpPr>
        <p:spPr>
          <a:xfrm>
            <a:off x="-1073150" y="5930197"/>
            <a:ext cx="1397000" cy="732590"/>
          </a:xfrm>
          <a:prstGeom prst="rect">
            <a:avLst/>
          </a:prstGeom>
        </p:spPr>
        <p:txBody>
          <a:bodyPr lIns="50800" tIns="50800" rIns="50800" bIns="50800" rtlCol="0" anchor="ctr"/>
          <a:lstStyle/>
          <a:p>
            <a:pPr algn="ctr">
              <a:lnSpc>
                <a:spcPts val="2659"/>
              </a:lnSpc>
            </a:pPr>
            <a:endParaRPr/>
          </a:p>
        </p:txBody>
      </p:sp>
      <p:sp>
        <p:nvSpPr>
          <p:cNvPr id="17" name="Rectangle 16">
            <a:extLst>
              <a:ext uri="{FF2B5EF4-FFF2-40B4-BE49-F238E27FC236}">
                <a16:creationId xmlns:a16="http://schemas.microsoft.com/office/drawing/2014/main" id="{2AAA39D5-7857-74EB-25AC-4C01536BBF08}"/>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A43AD3-9C8D-E433-9F76-73413E2E98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924693"/>
            <a:ext cx="5204447" cy="805802"/>
          </a:xfrm>
          <a:prstGeom prst="rect">
            <a:avLst/>
          </a:prstGeom>
        </p:spPr>
      </p:pic>
    </p:spTree>
    <p:extLst>
      <p:ext uri="{BB962C8B-B14F-4D97-AF65-F5344CB8AC3E}">
        <p14:creationId xmlns:p14="http://schemas.microsoft.com/office/powerpoint/2010/main" val="177819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8734425"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ckground pattern&#10;&#10;AI-generated content may be incorrect.">
            <a:extLst>
              <a:ext uri="{FF2B5EF4-FFF2-40B4-BE49-F238E27FC236}">
                <a16:creationId xmlns:a16="http://schemas.microsoft.com/office/drawing/2014/main" id="{1A717364-E063-8AFE-F92D-DA3EA5505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260634" y="0"/>
            <a:ext cx="2931365" cy="2009775"/>
          </a:xfrm>
          <a:prstGeom prst="rect">
            <a:avLst/>
          </a:prstGeom>
        </p:spPr>
      </p:pic>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238515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8734425"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ckground pattern&#10;&#10;AI-generated content may be incorrect.">
            <a:extLst>
              <a:ext uri="{FF2B5EF4-FFF2-40B4-BE49-F238E27FC236}">
                <a16:creationId xmlns:a16="http://schemas.microsoft.com/office/drawing/2014/main" id="{1A717364-E063-8AFE-F92D-DA3EA5505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260634" y="0"/>
            <a:ext cx="2931365" cy="2009775"/>
          </a:xfrm>
          <a:prstGeom prst="rect">
            <a:avLst/>
          </a:prstGeom>
        </p:spPr>
      </p:pic>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7884919" y="6143671"/>
            <a:ext cx="4307081" cy="467937"/>
          </a:xfrm>
          <a:prstGeom prst="rect">
            <a:avLst/>
          </a:prstGeom>
        </p:spPr>
      </p:pic>
    </p:spTree>
    <p:extLst>
      <p:ext uri="{BB962C8B-B14F-4D97-AF65-F5344CB8AC3E}">
        <p14:creationId xmlns:p14="http://schemas.microsoft.com/office/powerpoint/2010/main" val="304406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53800"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2">
            <a:extLst>
              <a:ext uri="{28A0092B-C50C-407E-A947-70E740481C1C}">
                <a14:useLocalDpi xmlns:a14="http://schemas.microsoft.com/office/drawing/2010/main" val="0"/>
              </a:ext>
            </a:extLst>
          </a:blip>
          <a:srcRect t="10710" b="19119"/>
          <a:stretch/>
        </p:blipFill>
        <p:spPr>
          <a:xfrm>
            <a:off x="7884919" y="6143671"/>
            <a:ext cx="4307081" cy="467937"/>
          </a:xfrm>
          <a:prstGeom prst="rect">
            <a:avLst/>
          </a:prstGeom>
        </p:spPr>
      </p:pic>
    </p:spTree>
    <p:extLst>
      <p:ext uri="{BB962C8B-B14F-4D97-AF65-F5344CB8AC3E}">
        <p14:creationId xmlns:p14="http://schemas.microsoft.com/office/powerpoint/2010/main" val="18045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53800"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2">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262462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53800"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73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11606"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1" y="2009774"/>
            <a:ext cx="6372136" cy="40662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Background pattern&#10;&#10;AI-generated content may be incorrect.">
            <a:extLst>
              <a:ext uri="{FF2B5EF4-FFF2-40B4-BE49-F238E27FC236}">
                <a16:creationId xmlns:a16="http://schemas.microsoft.com/office/drawing/2014/main" id="{30546110-0BDE-9B12-17A5-73D39356DD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8625" y="1967797"/>
            <a:ext cx="5144052" cy="4173866"/>
          </a:xfrm>
          <a:prstGeom prst="rect">
            <a:avLst/>
          </a:prstGeom>
        </p:spPr>
      </p:pic>
      <p:sp>
        <p:nvSpPr>
          <p:cNvPr id="6" name="Rectangle 5">
            <a:extLst>
              <a:ext uri="{FF2B5EF4-FFF2-40B4-BE49-F238E27FC236}">
                <a16:creationId xmlns:a16="http://schemas.microsoft.com/office/drawing/2014/main" id="{528225FF-6A0F-A51B-602E-87548EA87369}"/>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9DA82C-E9CF-D0E3-23ED-97B533E974C7}"/>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1730940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F1F5-B521-FFDD-9F31-BF3F9DACDFF7}"/>
              </a:ext>
            </a:extLst>
          </p:cNvPr>
          <p:cNvSpPr>
            <a:spLocks noGrp="1"/>
          </p:cNvSpPr>
          <p:nvPr>
            <p:ph type="title" hasCustomPrompt="1"/>
          </p:nvPr>
        </p:nvSpPr>
        <p:spPr>
          <a:xfrm>
            <a:off x="374650" y="1257849"/>
            <a:ext cx="7521575" cy="2302059"/>
          </a:xfrm>
        </p:spPr>
        <p:txBody>
          <a:bodyPr anchor="b">
            <a:normAutofit/>
          </a:bodyPr>
          <a:lstStyle>
            <a:lvl1pPr>
              <a:defRPr sz="4800" b="1">
                <a:solidFill>
                  <a:schemeClr val="accent1"/>
                </a:solidFill>
              </a:defRPr>
            </a:lvl1pPr>
          </a:lstStyle>
          <a:p>
            <a:r>
              <a:rPr lang="en-US" dirty="0"/>
              <a:t>Click to edit Master Section Title</a:t>
            </a:r>
          </a:p>
        </p:txBody>
      </p:sp>
      <p:sp>
        <p:nvSpPr>
          <p:cNvPr id="3" name="Text Placeholder 2">
            <a:extLst>
              <a:ext uri="{FF2B5EF4-FFF2-40B4-BE49-F238E27FC236}">
                <a16:creationId xmlns:a16="http://schemas.microsoft.com/office/drawing/2014/main" id="{3378A7DB-B4D8-B09B-CE09-E52776CBC0EC}"/>
              </a:ext>
            </a:extLst>
          </p:cNvPr>
          <p:cNvSpPr>
            <a:spLocks noGrp="1"/>
          </p:cNvSpPr>
          <p:nvPr>
            <p:ph type="body" idx="1"/>
          </p:nvPr>
        </p:nvSpPr>
        <p:spPr>
          <a:xfrm>
            <a:off x="374650" y="3989237"/>
            <a:ext cx="7521575" cy="1381125"/>
          </a:xfrm>
        </p:spPr>
        <p:txBody>
          <a:bodyPr>
            <a:normAutofit/>
          </a:bodyPr>
          <a:lstStyle>
            <a:lvl1pPr marL="0" indent="0">
              <a:buNone/>
              <a:defRPr sz="2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7" name="Picture 6" descr="Background pattern&#10;&#10;AI-generated content may be incorrect.">
            <a:extLst>
              <a:ext uri="{FF2B5EF4-FFF2-40B4-BE49-F238E27FC236}">
                <a16:creationId xmlns:a16="http://schemas.microsoft.com/office/drawing/2014/main" id="{D5D62453-B2EA-C59B-3211-78AE8D164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7200900" y="-1"/>
            <a:ext cx="4991099" cy="3421951"/>
          </a:xfrm>
          <a:prstGeom prst="rect">
            <a:avLst/>
          </a:prstGeom>
        </p:spPr>
      </p:pic>
      <p:sp>
        <p:nvSpPr>
          <p:cNvPr id="10" name="Rectangle 9">
            <a:extLst>
              <a:ext uri="{FF2B5EF4-FFF2-40B4-BE49-F238E27FC236}">
                <a16:creationId xmlns:a16="http://schemas.microsoft.com/office/drawing/2014/main" id="{D6436612-809B-AA0D-01C9-C50994D17DB7}"/>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28720A-55F6-8047-4A2B-E5D9C238DE76}"/>
              </a:ext>
            </a:extLst>
          </p:cNvPr>
          <p:cNvSpPr/>
          <p:nvPr userDrawn="1"/>
        </p:nvSpPr>
        <p:spPr>
          <a:xfrm>
            <a:off x="-1" y="3751713"/>
            <a:ext cx="7991476"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FBBE3DD-733F-48E3-C4A6-A753ADF28A27}"/>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246432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356CEC-6F46-D07A-95E3-3248A4A4A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399631-0B71-9757-CAB8-E10937412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7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3" r:id="rId5"/>
    <p:sldLayoutId id="2147483656" r:id="rId6"/>
    <p:sldLayoutId id="2147483652" r:id="rId7"/>
    <p:sldLayoutId id="21474836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vert@cn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svg"/><Relationship Id="rId2" Type="http://schemas.openxmlformats.org/officeDocument/2006/relationships/notesSlide" Target="../notesSlides/notesSlide2.xml"/><Relationship Id="rId16" Type="http://schemas.openxmlformats.org/officeDocument/2006/relationships/image" Target="../media/image18.sv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hyperlink" Target="https://www.cna.org/quick-looks/2026/04/Explainer-True-Crime-Community.pdf" TargetMode="External"/><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dvertbrief.libsyn.com/" TargetMode="External"/><Relationship Id="rId5" Type="http://schemas.openxmlformats.org/officeDocument/2006/relationships/hyperlink" Target="https://www.cna.org/quick-looks/2026/04/764-and-the-Com-Misconceptions-and-Guidance.pdf" TargetMode="External"/><Relationship Id="rId4" Type="http://schemas.openxmlformats.org/officeDocument/2006/relationships/hyperlink" Target="Draft%20NAhttps:/www.cna.org/quick-looks/2026/04/Explainer-Gore-Content-and-Violent-Extremism.pdfSRO%20slid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956E-61B2-D0B9-63B2-63F0B6EC7EAC}"/>
              </a:ext>
            </a:extLst>
          </p:cNvPr>
          <p:cNvSpPr>
            <a:spLocks noGrp="1"/>
          </p:cNvSpPr>
          <p:nvPr>
            <p:ph type="title"/>
          </p:nvPr>
        </p:nvSpPr>
        <p:spPr/>
        <p:txBody>
          <a:bodyPr/>
          <a:lstStyle/>
          <a:p>
            <a:r>
              <a:rPr lang="en-US" dirty="0"/>
              <a:t>How to use these slides</a:t>
            </a:r>
          </a:p>
        </p:txBody>
      </p:sp>
      <p:sp>
        <p:nvSpPr>
          <p:cNvPr id="3" name="Content Placeholder 2">
            <a:extLst>
              <a:ext uri="{FF2B5EF4-FFF2-40B4-BE49-F238E27FC236}">
                <a16:creationId xmlns:a16="http://schemas.microsoft.com/office/drawing/2014/main" id="{7C3AC776-6AFA-B391-742C-68B41D210EAD}"/>
              </a:ext>
            </a:extLst>
          </p:cNvPr>
          <p:cNvSpPr>
            <a:spLocks noGrp="1"/>
          </p:cNvSpPr>
          <p:nvPr>
            <p:ph idx="1"/>
          </p:nvPr>
        </p:nvSpPr>
        <p:spPr/>
        <p:txBody>
          <a:bodyPr>
            <a:normAutofit lnSpcReduction="10000"/>
          </a:bodyPr>
          <a:lstStyle/>
          <a:p>
            <a:pPr>
              <a:lnSpc>
                <a:spcPct val="120000"/>
              </a:lnSpc>
            </a:pPr>
            <a:r>
              <a:rPr lang="en-US" sz="1800" dirty="0"/>
              <a:t>These slides are a product of the DVERT Center, a national center of excellence that translates cutting-edge research into actionable guidance for those at the front lines of preventing targeted violence and violent extremism. </a:t>
            </a:r>
          </a:p>
          <a:p>
            <a:pPr>
              <a:lnSpc>
                <a:spcPct val="120000"/>
              </a:lnSpc>
            </a:pPr>
            <a:r>
              <a:rPr lang="en-US" sz="1800" dirty="0"/>
              <a:t>These slides contain both </a:t>
            </a:r>
            <a:r>
              <a:rPr lang="en-US" sz="1800" b="1" dirty="0"/>
              <a:t>presentation materials</a:t>
            </a:r>
            <a:r>
              <a:rPr lang="en-US" sz="1800" dirty="0"/>
              <a:t> (the slides themselves) and</a:t>
            </a:r>
            <a:r>
              <a:rPr lang="en-US" sz="1800" b="1" dirty="0"/>
              <a:t> information for the speaker </a:t>
            </a:r>
            <a:r>
              <a:rPr lang="en-US" sz="1800" dirty="0"/>
              <a:t>(in the notes). </a:t>
            </a:r>
          </a:p>
          <a:p>
            <a:pPr>
              <a:lnSpc>
                <a:spcPct val="120000"/>
              </a:lnSpc>
            </a:pPr>
            <a:r>
              <a:rPr lang="en-US" sz="1800" dirty="0"/>
              <a:t>Anyone may use these materials for training and educational purposes under the following conditions: </a:t>
            </a:r>
          </a:p>
          <a:p>
            <a:pPr lvl="1">
              <a:lnSpc>
                <a:spcPct val="120000"/>
              </a:lnSpc>
            </a:pPr>
            <a:r>
              <a:rPr lang="en-US" sz="1600" b="1" dirty="0"/>
              <a:t>No alteration:</a:t>
            </a:r>
            <a:r>
              <a:rPr lang="en-US" sz="1600" dirty="0"/>
              <a:t> Do not modify, edit, adapt, or otherwise change the content of these slides. </a:t>
            </a:r>
          </a:p>
          <a:p>
            <a:pPr lvl="1">
              <a:lnSpc>
                <a:spcPct val="120000"/>
              </a:lnSpc>
            </a:pPr>
            <a:r>
              <a:rPr lang="en-US" sz="1600" b="1" dirty="0"/>
              <a:t>Attribution:</a:t>
            </a:r>
            <a:r>
              <a:rPr lang="en-US" sz="1600" dirty="0"/>
              <a:t> Do not remove or obscure the DVERT Center name or logo (or any other identifying marks). </a:t>
            </a:r>
          </a:p>
          <a:p>
            <a:pPr lvl="1">
              <a:lnSpc>
                <a:spcPct val="120000"/>
              </a:lnSpc>
            </a:pPr>
            <a:r>
              <a:rPr lang="en-US" sz="1600" b="1" dirty="0"/>
              <a:t>No public posting:</a:t>
            </a:r>
            <a:r>
              <a:rPr lang="en-US" sz="1600" dirty="0"/>
              <a:t> Do not post, upload, or share these slides on public forums (websites, social media, etc.). </a:t>
            </a:r>
          </a:p>
          <a:p>
            <a:pPr marL="457200" lvl="1" indent="0">
              <a:lnSpc>
                <a:spcPct val="120000"/>
              </a:lnSpc>
              <a:buNone/>
            </a:pPr>
            <a:endParaRPr lang="en-US" sz="1600" dirty="0"/>
          </a:p>
          <a:p>
            <a:pPr>
              <a:lnSpc>
                <a:spcPct val="120000"/>
              </a:lnSpc>
            </a:pPr>
            <a:r>
              <a:rPr lang="en-US" sz="1800" dirty="0"/>
              <a:t>If you have questions, notice an error, or have feedback, please contact us at </a:t>
            </a:r>
            <a:r>
              <a:rPr lang="en-US" sz="1800" dirty="0">
                <a:hlinkClick r:id="rId2"/>
              </a:rPr>
              <a:t>dvert@cna.org</a:t>
            </a:r>
            <a:r>
              <a:rPr lang="en-US" sz="1800" dirty="0"/>
              <a:t>. </a:t>
            </a:r>
            <a:endParaRPr lang="en-US" sz="1800" b="1" dirty="0"/>
          </a:p>
        </p:txBody>
      </p:sp>
      <p:sp>
        <p:nvSpPr>
          <p:cNvPr id="4" name="TextBox 3">
            <a:extLst>
              <a:ext uri="{FF2B5EF4-FFF2-40B4-BE49-F238E27FC236}">
                <a16:creationId xmlns:a16="http://schemas.microsoft.com/office/drawing/2014/main" id="{EFE98138-EC03-E8DC-2C88-E930B1FA5275}"/>
              </a:ext>
            </a:extLst>
          </p:cNvPr>
          <p:cNvSpPr txBox="1"/>
          <p:nvPr/>
        </p:nvSpPr>
        <p:spPr>
          <a:xfrm>
            <a:off x="4607170" y="6011313"/>
            <a:ext cx="7504317" cy="665118"/>
          </a:xfrm>
          <a:prstGeom prst="rect">
            <a:avLst/>
          </a:prstGeom>
          <a:noFill/>
        </p:spPr>
        <p:txBody>
          <a:bodyPr wrap="square" rtlCol="0">
            <a:spAutoFit/>
          </a:bodyPr>
          <a:lstStyle/>
          <a:p>
            <a:pPr marL="0" marR="0" algn="just">
              <a:lnSpc>
                <a:spcPct val="115000"/>
              </a:lnSpc>
              <a:spcBef>
                <a:spcPts val="0"/>
              </a:spcBef>
              <a:spcAft>
                <a:spcPts val="800"/>
              </a:spcAft>
            </a:pPr>
            <a:r>
              <a:rPr lang="en-US" sz="1100" kern="100" dirty="0">
                <a:effectLst/>
                <a:ea typeface="Aptos" panose="020B0004020202020204" pitchFamily="34" charset="0"/>
                <a:cs typeface="Times New Roman" panose="02020603050405020304" pitchFamily="18" charset="0"/>
              </a:rPr>
              <a:t>The DVERT Center is supported by the National Institute of Justice, Office of Justice Programs, US Department of Justice under Award No. 15PNIJ-24-GK-00750-DOMR. The opinions, findings, and conclusions or recommendations expressed in this document are those of the authors and do not necessarily reflect those of the Department of Justice. </a:t>
            </a:r>
            <a:endParaRPr lang="en-US" dirty="0"/>
          </a:p>
        </p:txBody>
      </p:sp>
    </p:spTree>
    <p:extLst>
      <p:ext uri="{BB962C8B-B14F-4D97-AF65-F5344CB8AC3E}">
        <p14:creationId xmlns:p14="http://schemas.microsoft.com/office/powerpoint/2010/main" val="218058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7996-7145-96A5-A733-F9D1A64DF627}"/>
              </a:ext>
            </a:extLst>
          </p:cNvPr>
          <p:cNvSpPr>
            <a:spLocks noGrp="1"/>
          </p:cNvSpPr>
          <p:nvPr>
            <p:ph type="title"/>
          </p:nvPr>
        </p:nvSpPr>
        <p:spPr/>
        <p:txBody>
          <a:bodyPr/>
          <a:lstStyle/>
          <a:p>
            <a:r>
              <a:rPr lang="en-US" dirty="0"/>
              <a:t>True Crime Community (TCC)</a:t>
            </a:r>
          </a:p>
        </p:txBody>
      </p:sp>
      <p:sp>
        <p:nvSpPr>
          <p:cNvPr id="3" name="Content Placeholder 2">
            <a:extLst>
              <a:ext uri="{FF2B5EF4-FFF2-40B4-BE49-F238E27FC236}">
                <a16:creationId xmlns:a16="http://schemas.microsoft.com/office/drawing/2014/main" id="{B43FCBCE-2A70-8E21-AD81-0CDC3A16C9FB}"/>
              </a:ext>
            </a:extLst>
          </p:cNvPr>
          <p:cNvSpPr>
            <a:spLocks noGrp="1"/>
          </p:cNvSpPr>
          <p:nvPr>
            <p:ph idx="1"/>
          </p:nvPr>
        </p:nvSpPr>
        <p:spPr/>
        <p:txBody>
          <a:bodyPr/>
          <a:lstStyle/>
          <a:p>
            <a:r>
              <a:rPr lang="en-US" dirty="0"/>
              <a:t>Internet subculture characterized by fascination with high-profile mass killers, especially mass shooters and school shooters</a:t>
            </a:r>
          </a:p>
          <a:p>
            <a:r>
              <a:rPr lang="en-US" dirty="0"/>
              <a:t>Linked to at least </a:t>
            </a:r>
            <a:r>
              <a:rPr lang="en-US" b="1" dirty="0"/>
              <a:t>7 school shootings </a:t>
            </a:r>
            <a:r>
              <a:rPr lang="en-US" dirty="0"/>
              <a:t>and </a:t>
            </a:r>
            <a:r>
              <a:rPr lang="en-US" b="1" dirty="0"/>
              <a:t>9 attempted school shootings</a:t>
            </a:r>
            <a:r>
              <a:rPr lang="en-US" dirty="0"/>
              <a:t> between 2024-2025</a:t>
            </a:r>
          </a:p>
          <a:p>
            <a:r>
              <a:rPr lang="en-US" dirty="0"/>
              <a:t>Key features:</a:t>
            </a:r>
          </a:p>
        </p:txBody>
      </p:sp>
      <p:grpSp>
        <p:nvGrpSpPr>
          <p:cNvPr id="12" name="Group 11">
            <a:extLst>
              <a:ext uri="{FF2B5EF4-FFF2-40B4-BE49-F238E27FC236}">
                <a16:creationId xmlns:a16="http://schemas.microsoft.com/office/drawing/2014/main" id="{08068500-CC6F-9A3D-DA78-75C43BCF6F3A}"/>
              </a:ext>
            </a:extLst>
          </p:cNvPr>
          <p:cNvGrpSpPr/>
          <p:nvPr/>
        </p:nvGrpSpPr>
        <p:grpSpPr>
          <a:xfrm>
            <a:off x="1885674" y="4528457"/>
            <a:ext cx="8420652" cy="1218095"/>
            <a:chOff x="1671588" y="3186281"/>
            <a:chExt cx="8420652" cy="1218095"/>
          </a:xfrm>
        </p:grpSpPr>
        <p:sp>
          <p:nvSpPr>
            <p:cNvPr id="9" name="Freeform 3">
              <a:extLst>
                <a:ext uri="{FF2B5EF4-FFF2-40B4-BE49-F238E27FC236}">
                  <a16:creationId xmlns:a16="http://schemas.microsoft.com/office/drawing/2014/main" id="{DC13029E-42D1-0406-41C1-76FA79121D9E}"/>
                </a:ext>
              </a:extLst>
            </p:cNvPr>
            <p:cNvSpPr/>
            <p:nvPr/>
          </p:nvSpPr>
          <p:spPr>
            <a:xfrm>
              <a:off x="1671588" y="3186281"/>
              <a:ext cx="2653748" cy="1218095"/>
            </a:xfrm>
            <a:custGeom>
              <a:avLst/>
              <a:gdLst/>
              <a:ahLst/>
              <a:cxnLst/>
              <a:rect l="l" t="t" r="r" b="b"/>
              <a:pathLst>
                <a:path w="1048394" h="481223">
                  <a:moveTo>
                    <a:pt x="99190" y="0"/>
                  </a:moveTo>
                  <a:lnTo>
                    <a:pt x="949204" y="0"/>
                  </a:lnTo>
                  <a:cubicBezTo>
                    <a:pt x="1003985" y="0"/>
                    <a:pt x="1048394" y="44409"/>
                    <a:pt x="1048394" y="99190"/>
                  </a:cubicBezTo>
                  <a:lnTo>
                    <a:pt x="1048394" y="382033"/>
                  </a:lnTo>
                  <a:cubicBezTo>
                    <a:pt x="1048394" y="408340"/>
                    <a:pt x="1037944" y="433569"/>
                    <a:pt x="1019342" y="452171"/>
                  </a:cubicBezTo>
                  <a:cubicBezTo>
                    <a:pt x="1000740" y="470773"/>
                    <a:pt x="975511" y="481223"/>
                    <a:pt x="949204" y="481223"/>
                  </a:cubicBezTo>
                  <a:lnTo>
                    <a:pt x="99190" y="481223"/>
                  </a:lnTo>
                  <a:cubicBezTo>
                    <a:pt x="72883" y="481223"/>
                    <a:pt x="47654" y="470773"/>
                    <a:pt x="29052" y="452171"/>
                  </a:cubicBezTo>
                  <a:cubicBezTo>
                    <a:pt x="10450" y="433569"/>
                    <a:pt x="0" y="408340"/>
                    <a:pt x="0" y="382033"/>
                  </a:cubicBezTo>
                  <a:lnTo>
                    <a:pt x="0" y="99190"/>
                  </a:lnTo>
                  <a:cubicBezTo>
                    <a:pt x="0" y="72883"/>
                    <a:pt x="10450" y="47654"/>
                    <a:pt x="29052" y="29052"/>
                  </a:cubicBezTo>
                  <a:cubicBezTo>
                    <a:pt x="47654" y="10450"/>
                    <a:pt x="72883" y="0"/>
                    <a:pt x="99190" y="0"/>
                  </a:cubicBezTo>
                  <a:close/>
                </a:path>
              </a:pathLst>
            </a:custGeom>
            <a:solidFill>
              <a:srgbClr val="002855"/>
            </a:solidFill>
            <a:ln w="66675" cap="rnd">
              <a:gradFill>
                <a:gsLst>
                  <a:gs pos="0">
                    <a:srgbClr val="96D9F2">
                      <a:alpha val="100000"/>
                    </a:srgbClr>
                  </a:gs>
                  <a:gs pos="50000">
                    <a:srgbClr val="005EB8">
                      <a:alpha val="100000"/>
                    </a:srgbClr>
                  </a:gs>
                  <a:gs pos="100000">
                    <a:srgbClr val="00A3E0">
                      <a:alpha val="100000"/>
                    </a:srgbClr>
                  </a:gs>
                </a:gsLst>
                <a:lin ang="0"/>
              </a:gradFill>
              <a:prstDash val="solid"/>
              <a:round/>
            </a:ln>
          </p:spPr>
          <p:txBody>
            <a:bodyPr anchor="ctr"/>
            <a:lstStyle/>
            <a:p>
              <a:pPr algn="ctr"/>
              <a:r>
                <a:rPr lang="en-US" sz="2000" dirty="0">
                  <a:solidFill>
                    <a:schemeClr val="bg1"/>
                  </a:solidFill>
                </a:rPr>
                <a:t>Interest in high-profile killers</a:t>
              </a:r>
            </a:p>
          </p:txBody>
        </p:sp>
        <p:sp>
          <p:nvSpPr>
            <p:cNvPr id="10" name="Freeform 6">
              <a:extLst>
                <a:ext uri="{FF2B5EF4-FFF2-40B4-BE49-F238E27FC236}">
                  <a16:creationId xmlns:a16="http://schemas.microsoft.com/office/drawing/2014/main" id="{EAC3ACAD-F401-DBA9-1999-99866ED753C4}"/>
                </a:ext>
              </a:extLst>
            </p:cNvPr>
            <p:cNvSpPr/>
            <p:nvPr/>
          </p:nvSpPr>
          <p:spPr>
            <a:xfrm>
              <a:off x="4556145" y="3186281"/>
              <a:ext cx="2653748" cy="1218095"/>
            </a:xfrm>
            <a:custGeom>
              <a:avLst/>
              <a:gdLst/>
              <a:ahLst/>
              <a:cxnLst/>
              <a:rect l="l" t="t" r="r" b="b"/>
              <a:pathLst>
                <a:path w="1048394" h="481223">
                  <a:moveTo>
                    <a:pt x="99190" y="0"/>
                  </a:moveTo>
                  <a:lnTo>
                    <a:pt x="949204" y="0"/>
                  </a:lnTo>
                  <a:cubicBezTo>
                    <a:pt x="1003985" y="0"/>
                    <a:pt x="1048394" y="44409"/>
                    <a:pt x="1048394" y="99190"/>
                  </a:cubicBezTo>
                  <a:lnTo>
                    <a:pt x="1048394" y="382033"/>
                  </a:lnTo>
                  <a:cubicBezTo>
                    <a:pt x="1048394" y="408340"/>
                    <a:pt x="1037944" y="433569"/>
                    <a:pt x="1019342" y="452171"/>
                  </a:cubicBezTo>
                  <a:cubicBezTo>
                    <a:pt x="1000740" y="470773"/>
                    <a:pt x="975511" y="481223"/>
                    <a:pt x="949204" y="481223"/>
                  </a:cubicBezTo>
                  <a:lnTo>
                    <a:pt x="99190" y="481223"/>
                  </a:lnTo>
                  <a:cubicBezTo>
                    <a:pt x="72883" y="481223"/>
                    <a:pt x="47654" y="470773"/>
                    <a:pt x="29052" y="452171"/>
                  </a:cubicBezTo>
                  <a:cubicBezTo>
                    <a:pt x="10450" y="433569"/>
                    <a:pt x="0" y="408340"/>
                    <a:pt x="0" y="382033"/>
                  </a:cubicBezTo>
                  <a:lnTo>
                    <a:pt x="0" y="99190"/>
                  </a:lnTo>
                  <a:cubicBezTo>
                    <a:pt x="0" y="72883"/>
                    <a:pt x="10450" y="47654"/>
                    <a:pt x="29052" y="29052"/>
                  </a:cubicBezTo>
                  <a:cubicBezTo>
                    <a:pt x="47654" y="10450"/>
                    <a:pt x="72883" y="0"/>
                    <a:pt x="99190" y="0"/>
                  </a:cubicBezTo>
                  <a:close/>
                </a:path>
              </a:pathLst>
            </a:custGeom>
            <a:solidFill>
              <a:srgbClr val="002855"/>
            </a:solidFill>
            <a:ln w="66675" cap="rnd">
              <a:gradFill>
                <a:gsLst>
                  <a:gs pos="0">
                    <a:srgbClr val="96D9F2">
                      <a:alpha val="100000"/>
                    </a:srgbClr>
                  </a:gs>
                  <a:gs pos="50000">
                    <a:srgbClr val="005EB8">
                      <a:alpha val="100000"/>
                    </a:srgbClr>
                  </a:gs>
                  <a:gs pos="100000">
                    <a:srgbClr val="00A3E0">
                      <a:alpha val="100000"/>
                    </a:srgbClr>
                  </a:gs>
                </a:gsLst>
                <a:lin ang="0"/>
              </a:gradFill>
              <a:prstDash val="solid"/>
              <a:round/>
            </a:ln>
          </p:spPr>
          <p:txBody>
            <a:bodyPr anchor="ctr"/>
            <a:lstStyle/>
            <a:p>
              <a:pPr algn="ctr"/>
              <a:r>
                <a:rPr lang="en-US" sz="2000" dirty="0">
                  <a:solidFill>
                    <a:schemeClr val="bg1"/>
                  </a:solidFill>
                </a:rPr>
                <a:t>Insider cultural references</a:t>
              </a:r>
            </a:p>
          </p:txBody>
        </p:sp>
        <p:sp>
          <p:nvSpPr>
            <p:cNvPr id="11" name="Freeform 9">
              <a:extLst>
                <a:ext uri="{FF2B5EF4-FFF2-40B4-BE49-F238E27FC236}">
                  <a16:creationId xmlns:a16="http://schemas.microsoft.com/office/drawing/2014/main" id="{AC4B718B-80D9-BA19-96A8-C473EC5750E6}"/>
                </a:ext>
              </a:extLst>
            </p:cNvPr>
            <p:cNvSpPr/>
            <p:nvPr/>
          </p:nvSpPr>
          <p:spPr>
            <a:xfrm>
              <a:off x="7438492" y="3186281"/>
              <a:ext cx="2653748" cy="1218095"/>
            </a:xfrm>
            <a:custGeom>
              <a:avLst/>
              <a:gdLst/>
              <a:ahLst/>
              <a:cxnLst/>
              <a:rect l="l" t="t" r="r" b="b"/>
              <a:pathLst>
                <a:path w="1048394" h="481223">
                  <a:moveTo>
                    <a:pt x="99190" y="0"/>
                  </a:moveTo>
                  <a:lnTo>
                    <a:pt x="949204" y="0"/>
                  </a:lnTo>
                  <a:cubicBezTo>
                    <a:pt x="1003985" y="0"/>
                    <a:pt x="1048394" y="44409"/>
                    <a:pt x="1048394" y="99190"/>
                  </a:cubicBezTo>
                  <a:lnTo>
                    <a:pt x="1048394" y="382033"/>
                  </a:lnTo>
                  <a:cubicBezTo>
                    <a:pt x="1048394" y="408340"/>
                    <a:pt x="1037944" y="433569"/>
                    <a:pt x="1019342" y="452171"/>
                  </a:cubicBezTo>
                  <a:cubicBezTo>
                    <a:pt x="1000740" y="470773"/>
                    <a:pt x="975511" y="481223"/>
                    <a:pt x="949204" y="481223"/>
                  </a:cubicBezTo>
                  <a:lnTo>
                    <a:pt x="99190" y="481223"/>
                  </a:lnTo>
                  <a:cubicBezTo>
                    <a:pt x="72883" y="481223"/>
                    <a:pt x="47654" y="470773"/>
                    <a:pt x="29052" y="452171"/>
                  </a:cubicBezTo>
                  <a:cubicBezTo>
                    <a:pt x="10450" y="433569"/>
                    <a:pt x="0" y="408340"/>
                    <a:pt x="0" y="382033"/>
                  </a:cubicBezTo>
                  <a:lnTo>
                    <a:pt x="0" y="99190"/>
                  </a:lnTo>
                  <a:cubicBezTo>
                    <a:pt x="0" y="72883"/>
                    <a:pt x="10450" y="47654"/>
                    <a:pt x="29052" y="29052"/>
                  </a:cubicBezTo>
                  <a:cubicBezTo>
                    <a:pt x="47654" y="10450"/>
                    <a:pt x="72883" y="0"/>
                    <a:pt x="99190" y="0"/>
                  </a:cubicBezTo>
                  <a:close/>
                </a:path>
              </a:pathLst>
            </a:custGeom>
            <a:solidFill>
              <a:srgbClr val="002855"/>
            </a:solidFill>
            <a:ln w="66675" cap="rnd">
              <a:gradFill>
                <a:gsLst>
                  <a:gs pos="0">
                    <a:srgbClr val="96D9F2">
                      <a:alpha val="100000"/>
                    </a:srgbClr>
                  </a:gs>
                  <a:gs pos="50000">
                    <a:srgbClr val="005EB8">
                      <a:alpha val="100000"/>
                    </a:srgbClr>
                  </a:gs>
                  <a:gs pos="100000">
                    <a:srgbClr val="00A3E0">
                      <a:alpha val="100000"/>
                    </a:srgbClr>
                  </a:gs>
                </a:gsLst>
                <a:lin ang="0"/>
              </a:gradFill>
              <a:prstDash val="solid"/>
              <a:round/>
            </a:ln>
          </p:spPr>
          <p:txBody>
            <a:bodyPr anchor="ctr"/>
            <a:lstStyle/>
            <a:p>
              <a:pPr algn="ctr"/>
              <a:r>
                <a:rPr lang="en-US" sz="2000" dirty="0">
                  <a:solidFill>
                    <a:schemeClr val="bg1"/>
                  </a:solidFill>
                </a:rPr>
                <a:t>Fandom activities</a:t>
              </a:r>
            </a:p>
          </p:txBody>
        </p:sp>
      </p:grpSp>
    </p:spTree>
    <p:extLst>
      <p:ext uri="{BB962C8B-B14F-4D97-AF65-F5344CB8AC3E}">
        <p14:creationId xmlns:p14="http://schemas.microsoft.com/office/powerpoint/2010/main" val="73975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082EC-5865-FF21-F25A-A78F89C0F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40617-8FD4-0417-405C-53CDF9EFA4F2}"/>
              </a:ext>
            </a:extLst>
          </p:cNvPr>
          <p:cNvSpPr>
            <a:spLocks noGrp="1"/>
          </p:cNvSpPr>
          <p:nvPr>
            <p:ph type="title"/>
          </p:nvPr>
        </p:nvSpPr>
        <p:spPr/>
        <p:txBody>
          <a:bodyPr/>
          <a:lstStyle/>
          <a:p>
            <a:r>
              <a:rPr lang="en-US" dirty="0"/>
              <a:t>Where do people encounter TCC content?</a:t>
            </a:r>
          </a:p>
        </p:txBody>
      </p:sp>
      <p:grpSp>
        <p:nvGrpSpPr>
          <p:cNvPr id="6" name="Group 5">
            <a:extLst>
              <a:ext uri="{FF2B5EF4-FFF2-40B4-BE49-F238E27FC236}">
                <a16:creationId xmlns:a16="http://schemas.microsoft.com/office/drawing/2014/main" id="{BFC3AC4D-4604-1199-214D-EDE4DDD781A7}"/>
              </a:ext>
            </a:extLst>
          </p:cNvPr>
          <p:cNvGrpSpPr/>
          <p:nvPr/>
        </p:nvGrpSpPr>
        <p:grpSpPr>
          <a:xfrm>
            <a:off x="1236802" y="1522223"/>
            <a:ext cx="11830063" cy="5335777"/>
            <a:chOff x="1188034" y="717551"/>
            <a:chExt cx="11830063" cy="5335777"/>
          </a:xfrm>
        </p:grpSpPr>
        <p:sp>
          <p:nvSpPr>
            <p:cNvPr id="32" name="Freeform 2">
              <a:extLst>
                <a:ext uri="{FF2B5EF4-FFF2-40B4-BE49-F238E27FC236}">
                  <a16:creationId xmlns:a16="http://schemas.microsoft.com/office/drawing/2014/main" id="{B89C8ED6-305B-BD3B-5B22-411EA186A120}"/>
                </a:ext>
              </a:extLst>
            </p:cNvPr>
            <p:cNvSpPr/>
            <p:nvPr/>
          </p:nvSpPr>
          <p:spPr>
            <a:xfrm>
              <a:off x="1188034" y="1781518"/>
              <a:ext cx="4568376" cy="3596558"/>
            </a:xfrm>
            <a:custGeom>
              <a:avLst/>
              <a:gdLst/>
              <a:ahLst/>
              <a:cxnLst/>
              <a:rect l="l" t="t" r="r" b="b"/>
              <a:pathLst>
                <a:path w="6852564" h="5394837">
                  <a:moveTo>
                    <a:pt x="0" y="0"/>
                  </a:moveTo>
                  <a:lnTo>
                    <a:pt x="6852564" y="0"/>
                  </a:lnTo>
                  <a:lnTo>
                    <a:pt x="6852564" y="5394837"/>
                  </a:lnTo>
                  <a:lnTo>
                    <a:pt x="0" y="539483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3" name="Freeform 3">
              <a:extLst>
                <a:ext uri="{FF2B5EF4-FFF2-40B4-BE49-F238E27FC236}">
                  <a16:creationId xmlns:a16="http://schemas.microsoft.com/office/drawing/2014/main" id="{17702A0B-B0F3-D322-6E02-802B29B853C0}"/>
                </a:ext>
              </a:extLst>
            </p:cNvPr>
            <p:cNvSpPr/>
            <p:nvPr/>
          </p:nvSpPr>
          <p:spPr>
            <a:xfrm>
              <a:off x="6000345" y="2750261"/>
              <a:ext cx="829536" cy="829536"/>
            </a:xfrm>
            <a:custGeom>
              <a:avLst/>
              <a:gdLst/>
              <a:ahLst/>
              <a:cxnLst/>
              <a:rect l="l" t="t" r="r" b="b"/>
              <a:pathLst>
                <a:path w="1244304" h="1244304">
                  <a:moveTo>
                    <a:pt x="0" y="0"/>
                  </a:moveTo>
                  <a:lnTo>
                    <a:pt x="1244304" y="0"/>
                  </a:lnTo>
                  <a:lnTo>
                    <a:pt x="1244304" y="1244304"/>
                  </a:lnTo>
                  <a:lnTo>
                    <a:pt x="0" y="124430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34" name="Freeform 4">
              <a:extLst>
                <a:ext uri="{FF2B5EF4-FFF2-40B4-BE49-F238E27FC236}">
                  <a16:creationId xmlns:a16="http://schemas.microsoft.com/office/drawing/2014/main" id="{C715B378-AAD4-B12D-1B39-781612B30F74}"/>
                </a:ext>
              </a:extLst>
            </p:cNvPr>
            <p:cNvSpPr/>
            <p:nvPr/>
          </p:nvSpPr>
          <p:spPr>
            <a:xfrm>
              <a:off x="5849441" y="3500366"/>
              <a:ext cx="1648877" cy="467681"/>
            </a:xfrm>
            <a:custGeom>
              <a:avLst/>
              <a:gdLst/>
              <a:ahLst/>
              <a:cxnLst/>
              <a:rect l="l" t="t" r="r" b="b"/>
              <a:pathLst>
                <a:path w="2473316" h="701522">
                  <a:moveTo>
                    <a:pt x="0" y="0"/>
                  </a:moveTo>
                  <a:lnTo>
                    <a:pt x="2473317" y="0"/>
                  </a:lnTo>
                  <a:lnTo>
                    <a:pt x="2473317" y="701522"/>
                  </a:lnTo>
                  <a:lnTo>
                    <a:pt x="0" y="70152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35" name="Freeform 5">
              <a:extLst>
                <a:ext uri="{FF2B5EF4-FFF2-40B4-BE49-F238E27FC236}">
                  <a16:creationId xmlns:a16="http://schemas.microsoft.com/office/drawing/2014/main" id="{48AE3077-7770-3DF2-28E2-CF3DE8FDD70E}"/>
                </a:ext>
              </a:extLst>
            </p:cNvPr>
            <p:cNvSpPr/>
            <p:nvPr/>
          </p:nvSpPr>
          <p:spPr>
            <a:xfrm>
              <a:off x="7793844" y="1678583"/>
              <a:ext cx="5224253" cy="4374745"/>
            </a:xfrm>
            <a:custGeom>
              <a:avLst/>
              <a:gdLst/>
              <a:ahLst/>
              <a:cxnLst/>
              <a:rect l="l" t="t" r="r" b="b"/>
              <a:pathLst>
                <a:path w="7836380" h="11652610">
                  <a:moveTo>
                    <a:pt x="0" y="0"/>
                  </a:moveTo>
                  <a:lnTo>
                    <a:pt x="7836380" y="0"/>
                  </a:lnTo>
                  <a:lnTo>
                    <a:pt x="7836380" y="11652610"/>
                  </a:lnTo>
                  <a:lnTo>
                    <a:pt x="0" y="11652610"/>
                  </a:lnTo>
                  <a:lnTo>
                    <a:pt x="0" y="0"/>
                  </a:lnTo>
                  <a:close/>
                </a:path>
              </a:pathLst>
            </a:custGeom>
            <a:blipFill>
              <a:blip r:embed="rId6"/>
              <a:stretch>
                <a:fillRect b="-77574"/>
              </a:stretch>
            </a:blipFill>
          </p:spPr>
          <p:txBody>
            <a:bodyPr/>
            <a:lstStyle/>
            <a:p>
              <a:endParaRPr lang="en-US" sz="1200"/>
            </a:p>
          </p:txBody>
        </p:sp>
        <p:sp>
          <p:nvSpPr>
            <p:cNvPr id="36" name="Freeform 6">
              <a:extLst>
                <a:ext uri="{FF2B5EF4-FFF2-40B4-BE49-F238E27FC236}">
                  <a16:creationId xmlns:a16="http://schemas.microsoft.com/office/drawing/2014/main" id="{D3CF3DB7-97EF-AF1E-751C-CD029D2C7F9D}"/>
                </a:ext>
              </a:extLst>
            </p:cNvPr>
            <p:cNvSpPr/>
            <p:nvPr/>
          </p:nvSpPr>
          <p:spPr>
            <a:xfrm>
              <a:off x="8517845" y="2297911"/>
              <a:ext cx="1333914" cy="506887"/>
            </a:xfrm>
            <a:custGeom>
              <a:avLst/>
              <a:gdLst/>
              <a:ahLst/>
              <a:cxnLst/>
              <a:rect l="l" t="t" r="r" b="b"/>
              <a:pathLst>
                <a:path w="2000871" h="760331">
                  <a:moveTo>
                    <a:pt x="0" y="0"/>
                  </a:moveTo>
                  <a:lnTo>
                    <a:pt x="2000872" y="0"/>
                  </a:lnTo>
                  <a:lnTo>
                    <a:pt x="2000872" y="760332"/>
                  </a:lnTo>
                  <a:lnTo>
                    <a:pt x="0" y="76033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37" name="Freeform 7">
              <a:extLst>
                <a:ext uri="{FF2B5EF4-FFF2-40B4-BE49-F238E27FC236}">
                  <a16:creationId xmlns:a16="http://schemas.microsoft.com/office/drawing/2014/main" id="{5E638C5C-8856-B853-2B6E-0171CCD007E4}"/>
                </a:ext>
              </a:extLst>
            </p:cNvPr>
            <p:cNvSpPr/>
            <p:nvPr/>
          </p:nvSpPr>
          <p:spPr>
            <a:xfrm>
              <a:off x="8429497" y="2939967"/>
              <a:ext cx="1153100" cy="314220"/>
            </a:xfrm>
            <a:custGeom>
              <a:avLst/>
              <a:gdLst/>
              <a:ahLst/>
              <a:cxnLst/>
              <a:rect l="l" t="t" r="r" b="b"/>
              <a:pathLst>
                <a:path w="1729650" h="471330">
                  <a:moveTo>
                    <a:pt x="0" y="0"/>
                  </a:moveTo>
                  <a:lnTo>
                    <a:pt x="1729650" y="0"/>
                  </a:lnTo>
                  <a:lnTo>
                    <a:pt x="1729650" y="471330"/>
                  </a:lnTo>
                  <a:lnTo>
                    <a:pt x="0" y="4713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8" name="Freeform 8">
              <a:extLst>
                <a:ext uri="{FF2B5EF4-FFF2-40B4-BE49-F238E27FC236}">
                  <a16:creationId xmlns:a16="http://schemas.microsoft.com/office/drawing/2014/main" id="{C7FEE4F1-BE84-66C9-EA6D-1CE2C87086CE}"/>
                </a:ext>
              </a:extLst>
            </p:cNvPr>
            <p:cNvSpPr/>
            <p:nvPr/>
          </p:nvSpPr>
          <p:spPr>
            <a:xfrm>
              <a:off x="8549688" y="3389355"/>
              <a:ext cx="1302071" cy="494787"/>
            </a:xfrm>
            <a:custGeom>
              <a:avLst/>
              <a:gdLst/>
              <a:ahLst/>
              <a:cxnLst/>
              <a:rect l="l" t="t" r="r" b="b"/>
              <a:pathLst>
                <a:path w="1953107" h="742181">
                  <a:moveTo>
                    <a:pt x="0" y="0"/>
                  </a:moveTo>
                  <a:lnTo>
                    <a:pt x="1953108" y="0"/>
                  </a:lnTo>
                  <a:lnTo>
                    <a:pt x="1953108" y="742181"/>
                  </a:lnTo>
                  <a:lnTo>
                    <a:pt x="0" y="74218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39" name="Freeform 9">
              <a:extLst>
                <a:ext uri="{FF2B5EF4-FFF2-40B4-BE49-F238E27FC236}">
                  <a16:creationId xmlns:a16="http://schemas.microsoft.com/office/drawing/2014/main" id="{2BE6E846-7F88-94F4-AA58-398C06B14B02}"/>
                </a:ext>
              </a:extLst>
            </p:cNvPr>
            <p:cNvSpPr/>
            <p:nvPr/>
          </p:nvSpPr>
          <p:spPr>
            <a:xfrm>
              <a:off x="8429497" y="4074642"/>
              <a:ext cx="1153100" cy="314220"/>
            </a:xfrm>
            <a:custGeom>
              <a:avLst/>
              <a:gdLst/>
              <a:ahLst/>
              <a:cxnLst/>
              <a:rect l="l" t="t" r="r" b="b"/>
              <a:pathLst>
                <a:path w="1729650" h="471330">
                  <a:moveTo>
                    <a:pt x="0" y="0"/>
                  </a:moveTo>
                  <a:lnTo>
                    <a:pt x="1729650" y="0"/>
                  </a:lnTo>
                  <a:lnTo>
                    <a:pt x="1729650" y="471330"/>
                  </a:lnTo>
                  <a:lnTo>
                    <a:pt x="0" y="4713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40" name="TextBox 10">
              <a:extLst>
                <a:ext uri="{FF2B5EF4-FFF2-40B4-BE49-F238E27FC236}">
                  <a16:creationId xmlns:a16="http://schemas.microsoft.com/office/drawing/2014/main" id="{2255D2C4-8B01-1FE5-43D2-3DB67E56509A}"/>
                </a:ext>
              </a:extLst>
            </p:cNvPr>
            <p:cNvSpPr txBox="1"/>
            <p:nvPr/>
          </p:nvSpPr>
          <p:spPr>
            <a:xfrm>
              <a:off x="1446066" y="826301"/>
              <a:ext cx="4052313" cy="502125"/>
            </a:xfrm>
            <a:prstGeom prst="rect">
              <a:avLst/>
            </a:prstGeom>
          </p:spPr>
          <p:txBody>
            <a:bodyPr lIns="0" tIns="0" rIns="0" bIns="0" rtlCol="0" anchor="t">
              <a:spAutoFit/>
            </a:bodyPr>
            <a:lstStyle/>
            <a:p>
              <a:pPr algn="ctr">
                <a:lnSpc>
                  <a:spcPts val="4272"/>
                </a:lnSpc>
              </a:pPr>
              <a:r>
                <a:rPr lang="en-US" sz="3051" b="1" dirty="0">
                  <a:solidFill>
                    <a:srgbClr val="000000"/>
                  </a:solidFill>
                  <a:latin typeface="Segoe UI Bold"/>
                  <a:ea typeface="Segoe UI Bold"/>
                  <a:cs typeface="Segoe UI Bold"/>
                  <a:sym typeface="Segoe UI Bold"/>
                </a:rPr>
                <a:t>Mainstream Platforms</a:t>
              </a:r>
            </a:p>
          </p:txBody>
        </p:sp>
        <p:sp>
          <p:nvSpPr>
            <p:cNvPr id="41" name="TextBox 11">
              <a:extLst>
                <a:ext uri="{FF2B5EF4-FFF2-40B4-BE49-F238E27FC236}">
                  <a16:creationId xmlns:a16="http://schemas.microsoft.com/office/drawing/2014/main" id="{2CE3F710-4F13-A5F8-168F-C0114B0E2A30}"/>
                </a:ext>
              </a:extLst>
            </p:cNvPr>
            <p:cNvSpPr txBox="1"/>
            <p:nvPr/>
          </p:nvSpPr>
          <p:spPr>
            <a:xfrm>
              <a:off x="7330491" y="717551"/>
              <a:ext cx="3651728" cy="820738"/>
            </a:xfrm>
            <a:prstGeom prst="rect">
              <a:avLst/>
            </a:prstGeom>
          </p:spPr>
          <p:txBody>
            <a:bodyPr lIns="0" tIns="0" rIns="0" bIns="0" rtlCol="0" anchor="t">
              <a:spAutoFit/>
            </a:bodyPr>
            <a:lstStyle/>
            <a:p>
              <a:pPr algn="ctr">
                <a:lnSpc>
                  <a:spcPts val="3220"/>
                </a:lnSpc>
              </a:pPr>
              <a:r>
                <a:rPr lang="en-US" sz="2954" b="1">
                  <a:solidFill>
                    <a:srgbClr val="000000"/>
                  </a:solidFill>
                  <a:latin typeface="Segoe UI Bold"/>
                  <a:ea typeface="Segoe UI Bold"/>
                  <a:cs typeface="Segoe UI Bold"/>
                  <a:sym typeface="Segoe UI Bold"/>
                </a:rPr>
                <a:t>Unmoderated Private Spaces</a:t>
              </a:r>
            </a:p>
          </p:txBody>
        </p:sp>
        <p:sp>
          <p:nvSpPr>
            <p:cNvPr id="42" name="TextBox 12">
              <a:extLst>
                <a:ext uri="{FF2B5EF4-FFF2-40B4-BE49-F238E27FC236}">
                  <a16:creationId xmlns:a16="http://schemas.microsoft.com/office/drawing/2014/main" id="{5A3ABC30-E94F-A254-E2C1-259A773BD96F}"/>
                </a:ext>
              </a:extLst>
            </p:cNvPr>
            <p:cNvSpPr txBox="1"/>
            <p:nvPr/>
          </p:nvSpPr>
          <p:spPr>
            <a:xfrm>
              <a:off x="8493461" y="2402198"/>
              <a:ext cx="1360278" cy="359073"/>
            </a:xfrm>
            <a:prstGeom prst="rect">
              <a:avLst/>
            </a:prstGeom>
          </p:spPr>
          <p:txBody>
            <a:bodyPr wrap="square" lIns="0" tIns="0" rIns="0" bIns="0" rtlCol="0" anchor="t">
              <a:spAutoFit/>
            </a:bodyPr>
            <a:lstStyle/>
            <a:p>
              <a:pPr algn="ctr">
                <a:lnSpc>
                  <a:spcPts val="1365"/>
                </a:lnSpc>
              </a:pPr>
              <a:r>
                <a:rPr lang="en-US" sz="1407" b="1" dirty="0">
                  <a:solidFill>
                    <a:srgbClr val="FFFFFF"/>
                  </a:solidFill>
                  <a:latin typeface="Segoe UI Bold"/>
                  <a:ea typeface="Segoe UI Bold"/>
                  <a:cs typeface="Segoe UI Bold"/>
                  <a:sym typeface="Segoe UI Bold"/>
                </a:rPr>
                <a:t>Private Discord Servers</a:t>
              </a:r>
            </a:p>
          </p:txBody>
        </p:sp>
        <p:sp>
          <p:nvSpPr>
            <p:cNvPr id="43" name="TextBox 13">
              <a:extLst>
                <a:ext uri="{FF2B5EF4-FFF2-40B4-BE49-F238E27FC236}">
                  <a16:creationId xmlns:a16="http://schemas.microsoft.com/office/drawing/2014/main" id="{B9F047ED-D0B2-29F7-246E-4BA39CBF3330}"/>
                </a:ext>
              </a:extLst>
            </p:cNvPr>
            <p:cNvSpPr txBox="1"/>
            <p:nvPr/>
          </p:nvSpPr>
          <p:spPr>
            <a:xfrm>
              <a:off x="8618974" y="2959774"/>
              <a:ext cx="817634" cy="233205"/>
            </a:xfrm>
            <a:prstGeom prst="rect">
              <a:avLst/>
            </a:prstGeom>
          </p:spPr>
          <p:txBody>
            <a:bodyPr wrap="square" lIns="0" tIns="0" rIns="0" bIns="0" rtlCol="0" anchor="t">
              <a:spAutoFit/>
            </a:bodyPr>
            <a:lstStyle/>
            <a:p>
              <a:pPr algn="ctr">
                <a:lnSpc>
                  <a:spcPts val="1969"/>
                </a:lnSpc>
              </a:pPr>
              <a:r>
                <a:rPr lang="en-US" sz="1407" b="1" dirty="0">
                  <a:solidFill>
                    <a:srgbClr val="000000"/>
                  </a:solidFill>
                  <a:latin typeface="Segoe UI Bold"/>
                  <a:ea typeface="Segoe UI Bold"/>
                  <a:cs typeface="Segoe UI Bold"/>
                  <a:sym typeface="Segoe UI Bold"/>
                </a:rPr>
                <a:t>Telegram</a:t>
              </a:r>
            </a:p>
          </p:txBody>
        </p:sp>
        <p:sp>
          <p:nvSpPr>
            <p:cNvPr id="44" name="TextBox 14">
              <a:extLst>
                <a:ext uri="{FF2B5EF4-FFF2-40B4-BE49-F238E27FC236}">
                  <a16:creationId xmlns:a16="http://schemas.microsoft.com/office/drawing/2014/main" id="{434093A5-1232-0020-8CED-1A0675529829}"/>
                </a:ext>
              </a:extLst>
            </p:cNvPr>
            <p:cNvSpPr txBox="1"/>
            <p:nvPr/>
          </p:nvSpPr>
          <p:spPr>
            <a:xfrm>
              <a:off x="8568835" y="3505254"/>
              <a:ext cx="1226029" cy="233205"/>
            </a:xfrm>
            <a:prstGeom prst="rect">
              <a:avLst/>
            </a:prstGeom>
          </p:spPr>
          <p:txBody>
            <a:bodyPr wrap="square" lIns="0" tIns="0" rIns="0" bIns="0" rtlCol="0" anchor="t">
              <a:spAutoFit/>
            </a:bodyPr>
            <a:lstStyle/>
            <a:p>
              <a:pPr algn="ctr">
                <a:lnSpc>
                  <a:spcPts val="1969"/>
                </a:lnSpc>
              </a:pPr>
              <a:r>
                <a:rPr lang="en-US" sz="1407" b="1" dirty="0">
                  <a:solidFill>
                    <a:srgbClr val="FFFFFF"/>
                  </a:solidFill>
                  <a:latin typeface="Segoe UI Bold"/>
                  <a:ea typeface="Segoe UI Bold"/>
                  <a:cs typeface="Segoe UI Bold"/>
                  <a:sym typeface="Segoe UI Bold"/>
                </a:rPr>
                <a:t>Gore websites</a:t>
              </a:r>
            </a:p>
          </p:txBody>
        </p:sp>
        <p:sp>
          <p:nvSpPr>
            <p:cNvPr id="45" name="TextBox 15">
              <a:extLst>
                <a:ext uri="{FF2B5EF4-FFF2-40B4-BE49-F238E27FC236}">
                  <a16:creationId xmlns:a16="http://schemas.microsoft.com/office/drawing/2014/main" id="{1DD4A60D-4A91-52C2-7C9A-3423CAFDA334}"/>
                </a:ext>
              </a:extLst>
            </p:cNvPr>
            <p:cNvSpPr txBox="1"/>
            <p:nvPr/>
          </p:nvSpPr>
          <p:spPr>
            <a:xfrm>
              <a:off x="8429497" y="4159193"/>
              <a:ext cx="1153100" cy="179536"/>
            </a:xfrm>
            <a:prstGeom prst="rect">
              <a:avLst/>
            </a:prstGeom>
          </p:spPr>
          <p:txBody>
            <a:bodyPr lIns="0" tIns="0" rIns="0" bIns="0" rtlCol="0" anchor="t">
              <a:spAutoFit/>
            </a:bodyPr>
            <a:lstStyle/>
            <a:p>
              <a:pPr algn="ctr">
                <a:lnSpc>
                  <a:spcPts val="1365"/>
                </a:lnSpc>
              </a:pPr>
              <a:r>
                <a:rPr lang="en-US" sz="1407" b="1">
                  <a:solidFill>
                    <a:srgbClr val="000000"/>
                  </a:solidFill>
                  <a:latin typeface="Segoe UI Bold"/>
                  <a:ea typeface="Segoe UI Bold"/>
                  <a:cs typeface="Segoe UI Bold"/>
                  <a:sym typeface="Segoe UI Bold"/>
                </a:rPr>
                <a:t>Kik</a:t>
              </a:r>
            </a:p>
          </p:txBody>
        </p:sp>
        <p:grpSp>
          <p:nvGrpSpPr>
            <p:cNvPr id="46" name="Group 16">
              <a:extLst>
                <a:ext uri="{FF2B5EF4-FFF2-40B4-BE49-F238E27FC236}">
                  <a16:creationId xmlns:a16="http://schemas.microsoft.com/office/drawing/2014/main" id="{18301253-D968-7D0C-5677-AF56096C564F}"/>
                </a:ext>
              </a:extLst>
            </p:cNvPr>
            <p:cNvGrpSpPr/>
            <p:nvPr/>
          </p:nvGrpSpPr>
          <p:grpSpPr>
            <a:xfrm>
              <a:off x="1501586" y="2793877"/>
              <a:ext cx="3941274" cy="2351935"/>
              <a:chOff x="0" y="0"/>
              <a:chExt cx="7882548" cy="4703871"/>
            </a:xfrm>
          </p:grpSpPr>
          <p:sp>
            <p:nvSpPr>
              <p:cNvPr id="47" name="Freeform 17">
                <a:extLst>
                  <a:ext uri="{FF2B5EF4-FFF2-40B4-BE49-F238E27FC236}">
                    <a16:creationId xmlns:a16="http://schemas.microsoft.com/office/drawing/2014/main" id="{A444BA57-4C9F-5A6D-AF89-AB1D6A8792AA}"/>
                  </a:ext>
                </a:extLst>
              </p:cNvPr>
              <p:cNvSpPr/>
              <p:nvPr/>
            </p:nvSpPr>
            <p:spPr>
              <a:xfrm>
                <a:off x="202633" y="2641860"/>
                <a:ext cx="1403307" cy="1542691"/>
              </a:xfrm>
              <a:custGeom>
                <a:avLst/>
                <a:gdLst/>
                <a:ahLst/>
                <a:cxnLst/>
                <a:rect l="l" t="t" r="r" b="b"/>
                <a:pathLst>
                  <a:path w="1403307" h="1542691">
                    <a:moveTo>
                      <a:pt x="0" y="0"/>
                    </a:moveTo>
                    <a:lnTo>
                      <a:pt x="1403308" y="0"/>
                    </a:lnTo>
                    <a:lnTo>
                      <a:pt x="1403308" y="1542691"/>
                    </a:lnTo>
                    <a:lnTo>
                      <a:pt x="0" y="154269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48" name="Freeform 18">
                <a:extLst>
                  <a:ext uri="{FF2B5EF4-FFF2-40B4-BE49-F238E27FC236}">
                    <a16:creationId xmlns:a16="http://schemas.microsoft.com/office/drawing/2014/main" id="{BA3D2050-41A6-98F8-B39F-852DCAF807E4}"/>
                  </a:ext>
                </a:extLst>
              </p:cNvPr>
              <p:cNvSpPr/>
              <p:nvPr/>
            </p:nvSpPr>
            <p:spPr>
              <a:xfrm>
                <a:off x="4391122" y="2678624"/>
                <a:ext cx="1412207" cy="1469164"/>
              </a:xfrm>
              <a:custGeom>
                <a:avLst/>
                <a:gdLst/>
                <a:ahLst/>
                <a:cxnLst/>
                <a:rect l="l" t="t" r="r" b="b"/>
                <a:pathLst>
                  <a:path w="1412207" h="1469164">
                    <a:moveTo>
                      <a:pt x="0" y="0"/>
                    </a:moveTo>
                    <a:lnTo>
                      <a:pt x="1412208" y="0"/>
                    </a:lnTo>
                    <a:lnTo>
                      <a:pt x="1412208" y="1469164"/>
                    </a:lnTo>
                    <a:lnTo>
                      <a:pt x="0" y="1469164"/>
                    </a:lnTo>
                    <a:lnTo>
                      <a:pt x="0" y="0"/>
                    </a:lnTo>
                    <a:close/>
                  </a:path>
                </a:pathLst>
              </a:custGeom>
              <a:blipFill>
                <a:blip r:embed="rId10"/>
                <a:stretch>
                  <a:fillRect l="-17888" r="-13859" b="-26640"/>
                </a:stretch>
              </a:blipFill>
            </p:spPr>
            <p:txBody>
              <a:bodyPr/>
              <a:lstStyle/>
              <a:p>
                <a:endParaRPr lang="en-US" sz="1200"/>
              </a:p>
            </p:txBody>
          </p:sp>
          <p:sp>
            <p:nvSpPr>
              <p:cNvPr id="49" name="Freeform 19">
                <a:extLst>
                  <a:ext uri="{FF2B5EF4-FFF2-40B4-BE49-F238E27FC236}">
                    <a16:creationId xmlns:a16="http://schemas.microsoft.com/office/drawing/2014/main" id="{CA6867DB-AEB3-0E39-AB5C-173BD95EED14}"/>
                  </a:ext>
                </a:extLst>
              </p:cNvPr>
              <p:cNvSpPr/>
              <p:nvPr/>
            </p:nvSpPr>
            <p:spPr>
              <a:xfrm>
                <a:off x="0" y="102173"/>
                <a:ext cx="1808574" cy="1338345"/>
              </a:xfrm>
              <a:custGeom>
                <a:avLst/>
                <a:gdLst/>
                <a:ahLst/>
                <a:cxnLst/>
                <a:rect l="l" t="t" r="r" b="b"/>
                <a:pathLst>
                  <a:path w="1808574" h="1338345">
                    <a:moveTo>
                      <a:pt x="0" y="0"/>
                    </a:moveTo>
                    <a:lnTo>
                      <a:pt x="1808574" y="0"/>
                    </a:lnTo>
                    <a:lnTo>
                      <a:pt x="1808574" y="1338345"/>
                    </a:lnTo>
                    <a:lnTo>
                      <a:pt x="0" y="1338345"/>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50" name="Freeform 20">
                <a:extLst>
                  <a:ext uri="{FF2B5EF4-FFF2-40B4-BE49-F238E27FC236}">
                    <a16:creationId xmlns:a16="http://schemas.microsoft.com/office/drawing/2014/main" id="{D5A92EAD-CD93-2654-E7E3-D7F5C1919F54}"/>
                  </a:ext>
                </a:extLst>
              </p:cNvPr>
              <p:cNvSpPr/>
              <p:nvPr/>
            </p:nvSpPr>
            <p:spPr>
              <a:xfrm>
                <a:off x="4391122" y="56562"/>
                <a:ext cx="1429567" cy="1429567"/>
              </a:xfrm>
              <a:custGeom>
                <a:avLst/>
                <a:gdLst/>
                <a:ahLst/>
                <a:cxnLst/>
                <a:rect l="l" t="t" r="r" b="b"/>
                <a:pathLst>
                  <a:path w="1429567" h="1429567">
                    <a:moveTo>
                      <a:pt x="0" y="0"/>
                    </a:moveTo>
                    <a:lnTo>
                      <a:pt x="1429567" y="0"/>
                    </a:lnTo>
                    <a:lnTo>
                      <a:pt x="1429567" y="1429567"/>
                    </a:lnTo>
                    <a:lnTo>
                      <a:pt x="0" y="142956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51" name="Freeform 21">
                <a:extLst>
                  <a:ext uri="{FF2B5EF4-FFF2-40B4-BE49-F238E27FC236}">
                    <a16:creationId xmlns:a16="http://schemas.microsoft.com/office/drawing/2014/main" id="{5B9486BE-A804-31EE-3460-4AB25D2B54BA}"/>
                  </a:ext>
                </a:extLst>
              </p:cNvPr>
              <p:cNvSpPr/>
              <p:nvPr/>
            </p:nvSpPr>
            <p:spPr>
              <a:xfrm>
                <a:off x="2286510" y="0"/>
                <a:ext cx="1542691" cy="1542691"/>
              </a:xfrm>
              <a:custGeom>
                <a:avLst/>
                <a:gdLst/>
                <a:ahLst/>
                <a:cxnLst/>
                <a:rect l="l" t="t" r="r" b="b"/>
                <a:pathLst>
                  <a:path w="1542691" h="1542691">
                    <a:moveTo>
                      <a:pt x="0" y="0"/>
                    </a:moveTo>
                    <a:lnTo>
                      <a:pt x="1542691" y="0"/>
                    </a:lnTo>
                    <a:lnTo>
                      <a:pt x="1542691" y="1542691"/>
                    </a:lnTo>
                    <a:lnTo>
                      <a:pt x="0" y="1542691"/>
                    </a:lnTo>
                    <a:lnTo>
                      <a:pt x="0" y="0"/>
                    </a:lnTo>
                    <a:close/>
                  </a:path>
                </a:pathLst>
              </a:custGeom>
              <a:blipFill>
                <a:blip r:embed="rId13"/>
                <a:stretch>
                  <a:fillRect/>
                </a:stretch>
              </a:blipFill>
            </p:spPr>
            <p:txBody>
              <a:bodyPr/>
              <a:lstStyle/>
              <a:p>
                <a:endParaRPr lang="en-US" sz="1200"/>
              </a:p>
            </p:txBody>
          </p:sp>
          <p:sp>
            <p:nvSpPr>
              <p:cNvPr id="52" name="Freeform 22">
                <a:extLst>
                  <a:ext uri="{FF2B5EF4-FFF2-40B4-BE49-F238E27FC236}">
                    <a16:creationId xmlns:a16="http://schemas.microsoft.com/office/drawing/2014/main" id="{B563A34B-3466-6A26-9CC9-EAF85EF1E1A9}"/>
                  </a:ext>
                </a:extLst>
              </p:cNvPr>
              <p:cNvSpPr/>
              <p:nvPr/>
            </p:nvSpPr>
            <p:spPr>
              <a:xfrm>
                <a:off x="2286510" y="2606018"/>
                <a:ext cx="1568355" cy="1542691"/>
              </a:xfrm>
              <a:custGeom>
                <a:avLst/>
                <a:gdLst/>
                <a:ahLst/>
                <a:cxnLst/>
                <a:rect l="l" t="t" r="r" b="b"/>
                <a:pathLst>
                  <a:path w="1568355" h="1542691">
                    <a:moveTo>
                      <a:pt x="0" y="0"/>
                    </a:moveTo>
                    <a:lnTo>
                      <a:pt x="1568355" y="0"/>
                    </a:lnTo>
                    <a:lnTo>
                      <a:pt x="1568355" y="1542691"/>
                    </a:lnTo>
                    <a:lnTo>
                      <a:pt x="0" y="1542691"/>
                    </a:lnTo>
                    <a:lnTo>
                      <a:pt x="0" y="0"/>
                    </a:lnTo>
                    <a:close/>
                  </a:path>
                </a:pathLst>
              </a:custGeom>
              <a:blipFill>
                <a:blip r:embed="rId14"/>
                <a:stretch>
                  <a:fillRect/>
                </a:stretch>
              </a:blipFill>
            </p:spPr>
            <p:txBody>
              <a:bodyPr/>
              <a:lstStyle/>
              <a:p>
                <a:endParaRPr lang="en-US" sz="1200"/>
              </a:p>
            </p:txBody>
          </p:sp>
          <p:sp>
            <p:nvSpPr>
              <p:cNvPr id="53" name="TextBox 23">
                <a:extLst>
                  <a:ext uri="{FF2B5EF4-FFF2-40B4-BE49-F238E27FC236}">
                    <a16:creationId xmlns:a16="http://schemas.microsoft.com/office/drawing/2014/main" id="{317127E4-CF4E-E199-ABDE-5148EF215812}"/>
                  </a:ext>
                </a:extLst>
              </p:cNvPr>
              <p:cNvSpPr txBox="1"/>
              <p:nvPr/>
            </p:nvSpPr>
            <p:spPr>
              <a:xfrm>
                <a:off x="251866" y="1559830"/>
                <a:ext cx="1304838" cy="488982"/>
              </a:xfrm>
              <a:prstGeom prst="rect">
                <a:avLst/>
              </a:prstGeom>
            </p:spPr>
            <p:txBody>
              <a:bodyPr wrap="square"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Discord</a:t>
                </a:r>
              </a:p>
            </p:txBody>
          </p:sp>
          <p:sp>
            <p:nvSpPr>
              <p:cNvPr id="54" name="TextBox 24">
                <a:extLst>
                  <a:ext uri="{FF2B5EF4-FFF2-40B4-BE49-F238E27FC236}">
                    <a16:creationId xmlns:a16="http://schemas.microsoft.com/office/drawing/2014/main" id="{86F6EBC8-DBF1-563E-4A75-3807C7A5E398}"/>
                  </a:ext>
                </a:extLst>
              </p:cNvPr>
              <p:cNvSpPr txBox="1"/>
              <p:nvPr/>
            </p:nvSpPr>
            <p:spPr>
              <a:xfrm>
                <a:off x="4247990" y="1559830"/>
                <a:ext cx="1712714" cy="488982"/>
              </a:xfrm>
              <a:prstGeom prst="rect">
                <a:avLst/>
              </a:prstGeom>
            </p:spPr>
            <p:txBody>
              <a:bodyPr wrap="square"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Snapchat</a:t>
                </a:r>
              </a:p>
            </p:txBody>
          </p:sp>
          <p:sp>
            <p:nvSpPr>
              <p:cNvPr id="55" name="TextBox 25">
                <a:extLst>
                  <a:ext uri="{FF2B5EF4-FFF2-40B4-BE49-F238E27FC236}">
                    <a16:creationId xmlns:a16="http://schemas.microsoft.com/office/drawing/2014/main" id="{C149651C-1FD2-1899-90C9-2284A18FF5FB}"/>
                  </a:ext>
                </a:extLst>
              </p:cNvPr>
              <p:cNvSpPr txBox="1"/>
              <p:nvPr/>
            </p:nvSpPr>
            <p:spPr>
              <a:xfrm>
                <a:off x="4509068" y="4178499"/>
                <a:ext cx="1176314" cy="488982"/>
              </a:xfrm>
              <a:prstGeom prst="rect">
                <a:avLst/>
              </a:prstGeom>
            </p:spPr>
            <p:txBody>
              <a:bodyPr wrap="square"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Roblox</a:t>
                </a:r>
              </a:p>
            </p:txBody>
          </p:sp>
          <p:sp>
            <p:nvSpPr>
              <p:cNvPr id="56" name="TextBox 26">
                <a:extLst>
                  <a:ext uri="{FF2B5EF4-FFF2-40B4-BE49-F238E27FC236}">
                    <a16:creationId xmlns:a16="http://schemas.microsoft.com/office/drawing/2014/main" id="{06685F13-E3B9-CF75-3AEA-53FA4A33E2AB}"/>
                  </a:ext>
                </a:extLst>
              </p:cNvPr>
              <p:cNvSpPr txBox="1"/>
              <p:nvPr/>
            </p:nvSpPr>
            <p:spPr>
              <a:xfrm>
                <a:off x="78092" y="4201693"/>
                <a:ext cx="1652382" cy="488982"/>
              </a:xfrm>
              <a:prstGeom prst="rect">
                <a:avLst/>
              </a:prstGeom>
            </p:spPr>
            <p:txBody>
              <a:bodyPr wrap="square"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Minecraft</a:t>
                </a:r>
              </a:p>
            </p:txBody>
          </p:sp>
          <p:sp>
            <p:nvSpPr>
              <p:cNvPr id="57" name="TextBox 27">
                <a:extLst>
                  <a:ext uri="{FF2B5EF4-FFF2-40B4-BE49-F238E27FC236}">
                    <a16:creationId xmlns:a16="http://schemas.microsoft.com/office/drawing/2014/main" id="{33415EEC-AC6F-9E19-1139-56DB249E56AA}"/>
                  </a:ext>
                </a:extLst>
              </p:cNvPr>
              <p:cNvSpPr txBox="1"/>
              <p:nvPr/>
            </p:nvSpPr>
            <p:spPr>
              <a:xfrm>
                <a:off x="2207188" y="1559830"/>
                <a:ext cx="1701336" cy="488982"/>
              </a:xfrm>
              <a:prstGeom prst="rect">
                <a:avLst/>
              </a:prstGeom>
            </p:spPr>
            <p:txBody>
              <a:bodyPr lIns="0" tIns="0" rIns="0" bIns="0" rtlCol="0" anchor="t">
                <a:spAutoFit/>
              </a:bodyPr>
              <a:lstStyle/>
              <a:p>
                <a:pPr algn="ctr">
                  <a:lnSpc>
                    <a:spcPts val="2050"/>
                  </a:lnSpc>
                </a:pPr>
                <a:r>
                  <a:rPr lang="en-US" sz="1464">
                    <a:solidFill>
                      <a:srgbClr val="000000"/>
                    </a:solidFill>
                    <a:latin typeface="Segoe UI"/>
                    <a:ea typeface="Segoe UI"/>
                    <a:cs typeface="Segoe UI"/>
                    <a:sym typeface="Segoe UI"/>
                  </a:rPr>
                  <a:t>Instagram</a:t>
                </a:r>
              </a:p>
            </p:txBody>
          </p:sp>
          <p:sp>
            <p:nvSpPr>
              <p:cNvPr id="58" name="TextBox 28">
                <a:extLst>
                  <a:ext uri="{FF2B5EF4-FFF2-40B4-BE49-F238E27FC236}">
                    <a16:creationId xmlns:a16="http://schemas.microsoft.com/office/drawing/2014/main" id="{753C286A-59EA-FD85-72A8-F520D2A0610C}"/>
                  </a:ext>
                </a:extLst>
              </p:cNvPr>
              <p:cNvSpPr txBox="1"/>
              <p:nvPr/>
            </p:nvSpPr>
            <p:spPr>
              <a:xfrm>
                <a:off x="2286512" y="4201693"/>
                <a:ext cx="1516060" cy="488982"/>
              </a:xfrm>
              <a:prstGeom prst="rect">
                <a:avLst/>
              </a:prstGeom>
            </p:spPr>
            <p:txBody>
              <a:bodyPr lIns="0" tIns="0" rIns="0" bIns="0" rtlCol="0" anchor="t">
                <a:spAutoFit/>
              </a:bodyPr>
              <a:lstStyle/>
              <a:p>
                <a:pPr algn="ctr">
                  <a:lnSpc>
                    <a:spcPts val="2050"/>
                  </a:lnSpc>
                </a:pPr>
                <a:r>
                  <a:rPr lang="en-US" sz="1464">
                    <a:solidFill>
                      <a:srgbClr val="000000"/>
                    </a:solidFill>
                    <a:latin typeface="Segoe UI"/>
                    <a:ea typeface="Segoe UI"/>
                    <a:cs typeface="Segoe UI"/>
                    <a:sym typeface="Segoe UI"/>
                  </a:rPr>
                  <a:t>YouTube</a:t>
                </a:r>
              </a:p>
            </p:txBody>
          </p:sp>
          <p:sp>
            <p:nvSpPr>
              <p:cNvPr id="59" name="Freeform 29">
                <a:extLst>
                  <a:ext uri="{FF2B5EF4-FFF2-40B4-BE49-F238E27FC236}">
                    <a16:creationId xmlns:a16="http://schemas.microsoft.com/office/drawing/2014/main" id="{339966AC-F9A0-3D30-7596-396AFD18C9B3}"/>
                  </a:ext>
                </a:extLst>
              </p:cNvPr>
              <p:cNvSpPr/>
              <p:nvPr/>
            </p:nvSpPr>
            <p:spPr>
              <a:xfrm>
                <a:off x="6371201" y="2697052"/>
                <a:ext cx="1360624" cy="1360624"/>
              </a:xfrm>
              <a:custGeom>
                <a:avLst/>
                <a:gdLst/>
                <a:ahLst/>
                <a:cxnLst/>
                <a:rect l="l" t="t" r="r" b="b"/>
                <a:pathLst>
                  <a:path w="1360624" h="1360624">
                    <a:moveTo>
                      <a:pt x="0" y="0"/>
                    </a:moveTo>
                    <a:lnTo>
                      <a:pt x="1360624" y="0"/>
                    </a:lnTo>
                    <a:lnTo>
                      <a:pt x="1360624" y="1360623"/>
                    </a:lnTo>
                    <a:lnTo>
                      <a:pt x="0" y="1360623"/>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60" name="TextBox 30">
                <a:extLst>
                  <a:ext uri="{FF2B5EF4-FFF2-40B4-BE49-F238E27FC236}">
                    <a16:creationId xmlns:a16="http://schemas.microsoft.com/office/drawing/2014/main" id="{CA546C5B-1C87-F37D-F786-A1B0CA0F614D}"/>
                  </a:ext>
                </a:extLst>
              </p:cNvPr>
              <p:cNvSpPr txBox="1"/>
              <p:nvPr/>
            </p:nvSpPr>
            <p:spPr>
              <a:xfrm>
                <a:off x="6336732" y="4214889"/>
                <a:ext cx="1485368" cy="488982"/>
              </a:xfrm>
              <a:prstGeom prst="rect">
                <a:avLst/>
              </a:prstGeom>
            </p:spPr>
            <p:txBody>
              <a:bodyPr lIns="0" tIns="0" rIns="0" bIns="0" rtlCol="0" anchor="t">
                <a:spAutoFit/>
              </a:bodyPr>
              <a:lstStyle/>
              <a:p>
                <a:pPr algn="ctr">
                  <a:lnSpc>
                    <a:spcPts val="2050"/>
                  </a:lnSpc>
                </a:pPr>
                <a:r>
                  <a:rPr lang="en-US" sz="1464">
                    <a:solidFill>
                      <a:srgbClr val="000000"/>
                    </a:solidFill>
                    <a:latin typeface="Segoe UI"/>
                    <a:ea typeface="Segoe UI"/>
                    <a:cs typeface="Segoe UI"/>
                    <a:sym typeface="Segoe UI"/>
                  </a:rPr>
                  <a:t>TikTok</a:t>
                </a:r>
              </a:p>
            </p:txBody>
          </p:sp>
          <p:sp>
            <p:nvSpPr>
              <p:cNvPr id="61" name="Freeform 31">
                <a:extLst>
                  <a:ext uri="{FF2B5EF4-FFF2-40B4-BE49-F238E27FC236}">
                    <a16:creationId xmlns:a16="http://schemas.microsoft.com/office/drawing/2014/main" id="{22610B51-101F-CDBF-1401-A654F11F34F1}"/>
                  </a:ext>
                </a:extLst>
              </p:cNvPr>
              <p:cNvSpPr/>
              <p:nvPr/>
            </p:nvSpPr>
            <p:spPr>
              <a:xfrm>
                <a:off x="6379489" y="137255"/>
                <a:ext cx="1386411" cy="1414705"/>
              </a:xfrm>
              <a:custGeom>
                <a:avLst/>
                <a:gdLst/>
                <a:ahLst/>
                <a:cxnLst/>
                <a:rect l="l" t="t" r="r" b="b"/>
                <a:pathLst>
                  <a:path w="1386411" h="1414705">
                    <a:moveTo>
                      <a:pt x="0" y="0"/>
                    </a:moveTo>
                    <a:lnTo>
                      <a:pt x="1386411" y="0"/>
                    </a:lnTo>
                    <a:lnTo>
                      <a:pt x="1386411" y="1414705"/>
                    </a:lnTo>
                    <a:lnTo>
                      <a:pt x="0" y="1414705"/>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62" name="TextBox 32">
                <a:extLst>
                  <a:ext uri="{FF2B5EF4-FFF2-40B4-BE49-F238E27FC236}">
                    <a16:creationId xmlns:a16="http://schemas.microsoft.com/office/drawing/2014/main" id="{DF9722FE-CE93-A109-008C-E74633304444}"/>
                  </a:ext>
                </a:extLst>
              </p:cNvPr>
              <p:cNvSpPr txBox="1"/>
              <p:nvPr/>
            </p:nvSpPr>
            <p:spPr>
              <a:xfrm>
                <a:off x="6220484" y="1559830"/>
                <a:ext cx="1662064" cy="488982"/>
              </a:xfrm>
              <a:prstGeom prst="rect">
                <a:avLst/>
              </a:prstGeom>
            </p:spPr>
            <p:txBody>
              <a:bodyPr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X (Twitter)</a:t>
                </a:r>
              </a:p>
            </p:txBody>
          </p:sp>
        </p:grpSp>
      </p:grpSp>
    </p:spTree>
    <p:extLst>
      <p:ext uri="{BB962C8B-B14F-4D97-AF65-F5344CB8AC3E}">
        <p14:creationId xmlns:p14="http://schemas.microsoft.com/office/powerpoint/2010/main" val="347107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FE7D-EF60-BB0A-E589-2C2E600FABDD}"/>
              </a:ext>
            </a:extLst>
          </p:cNvPr>
          <p:cNvSpPr>
            <a:spLocks noGrp="1"/>
          </p:cNvSpPr>
          <p:nvPr>
            <p:ph type="title"/>
          </p:nvPr>
        </p:nvSpPr>
        <p:spPr/>
        <p:txBody>
          <a:bodyPr/>
          <a:lstStyle/>
          <a:p>
            <a:r>
              <a:rPr lang="en-US" dirty="0"/>
              <a:t>What drives individuals to the TCC?</a:t>
            </a:r>
          </a:p>
        </p:txBody>
      </p:sp>
      <p:grpSp>
        <p:nvGrpSpPr>
          <p:cNvPr id="19" name="Group 18">
            <a:extLst>
              <a:ext uri="{FF2B5EF4-FFF2-40B4-BE49-F238E27FC236}">
                <a16:creationId xmlns:a16="http://schemas.microsoft.com/office/drawing/2014/main" id="{B9FE752E-0A65-6CF5-B2D4-1D1B06C94A93}"/>
              </a:ext>
            </a:extLst>
          </p:cNvPr>
          <p:cNvGrpSpPr/>
          <p:nvPr/>
        </p:nvGrpSpPr>
        <p:grpSpPr>
          <a:xfrm>
            <a:off x="1381622" y="1893240"/>
            <a:ext cx="9428755" cy="4330443"/>
            <a:chOff x="1195901" y="1904126"/>
            <a:chExt cx="9428755" cy="4330443"/>
          </a:xfrm>
        </p:grpSpPr>
        <p:sp>
          <p:nvSpPr>
            <p:cNvPr id="4" name="Freeform 2">
              <a:extLst>
                <a:ext uri="{FF2B5EF4-FFF2-40B4-BE49-F238E27FC236}">
                  <a16:creationId xmlns:a16="http://schemas.microsoft.com/office/drawing/2014/main" id="{C45B488E-7315-C791-7DF2-29F0069A0164}"/>
                </a:ext>
              </a:extLst>
            </p:cNvPr>
            <p:cNvSpPr/>
            <p:nvPr/>
          </p:nvSpPr>
          <p:spPr>
            <a:xfrm flipV="1">
              <a:off x="5304119" y="2141086"/>
              <a:ext cx="2635195" cy="1976397"/>
            </a:xfrm>
            <a:custGeom>
              <a:avLst/>
              <a:gdLst/>
              <a:ahLst/>
              <a:cxnLst/>
              <a:rect l="l" t="t" r="r" b="b"/>
              <a:pathLst>
                <a:path w="3952793" h="2964595">
                  <a:moveTo>
                    <a:pt x="0" y="2964595"/>
                  </a:moveTo>
                  <a:lnTo>
                    <a:pt x="3952793" y="2964595"/>
                  </a:lnTo>
                  <a:lnTo>
                    <a:pt x="3952793" y="0"/>
                  </a:lnTo>
                  <a:lnTo>
                    <a:pt x="0" y="0"/>
                  </a:lnTo>
                  <a:lnTo>
                    <a:pt x="0" y="2964595"/>
                  </a:lnTo>
                  <a:close/>
                </a:path>
              </a:pathLst>
            </a:custGeom>
            <a:blipFill>
              <a:blip r:embed="rId3"/>
              <a:stretch>
                <a:fillRect/>
              </a:stretch>
            </a:blipFill>
          </p:spPr>
          <p:txBody>
            <a:bodyPr/>
            <a:lstStyle/>
            <a:p>
              <a:endParaRPr lang="en-US" sz="1200"/>
            </a:p>
          </p:txBody>
        </p:sp>
        <p:sp>
          <p:nvSpPr>
            <p:cNvPr id="5" name="Freeform 3">
              <a:extLst>
                <a:ext uri="{FF2B5EF4-FFF2-40B4-BE49-F238E27FC236}">
                  <a16:creationId xmlns:a16="http://schemas.microsoft.com/office/drawing/2014/main" id="{A25F9DA0-9814-F4AC-08C2-8EF00A4294FD}"/>
                </a:ext>
              </a:extLst>
            </p:cNvPr>
            <p:cNvSpPr/>
            <p:nvPr/>
          </p:nvSpPr>
          <p:spPr>
            <a:xfrm>
              <a:off x="5304119" y="3929743"/>
              <a:ext cx="2635195" cy="1976397"/>
            </a:xfrm>
            <a:custGeom>
              <a:avLst/>
              <a:gdLst/>
              <a:ahLst/>
              <a:cxnLst/>
              <a:rect l="l" t="t" r="r" b="b"/>
              <a:pathLst>
                <a:path w="3952793" h="2964595">
                  <a:moveTo>
                    <a:pt x="0" y="0"/>
                  </a:moveTo>
                  <a:lnTo>
                    <a:pt x="3952793" y="0"/>
                  </a:lnTo>
                  <a:lnTo>
                    <a:pt x="3952793" y="2964595"/>
                  </a:lnTo>
                  <a:lnTo>
                    <a:pt x="0" y="2964595"/>
                  </a:lnTo>
                  <a:lnTo>
                    <a:pt x="0" y="0"/>
                  </a:lnTo>
                  <a:close/>
                </a:path>
              </a:pathLst>
            </a:custGeom>
            <a:blipFill>
              <a:blip r:embed="rId4"/>
              <a:stretch>
                <a:fillRect/>
              </a:stretch>
            </a:blipFill>
          </p:spPr>
          <p:txBody>
            <a:bodyPr/>
            <a:lstStyle/>
            <a:p>
              <a:endParaRPr lang="en-US" sz="1200"/>
            </a:p>
          </p:txBody>
        </p:sp>
        <p:sp>
          <p:nvSpPr>
            <p:cNvPr id="6" name="Freeform 4">
              <a:extLst>
                <a:ext uri="{FF2B5EF4-FFF2-40B4-BE49-F238E27FC236}">
                  <a16:creationId xmlns:a16="http://schemas.microsoft.com/office/drawing/2014/main" id="{2AF1F8FB-2EFB-E0C1-0961-E18C6BDA9FEF}"/>
                </a:ext>
              </a:extLst>
            </p:cNvPr>
            <p:cNvSpPr/>
            <p:nvPr/>
          </p:nvSpPr>
          <p:spPr>
            <a:xfrm rot="6122098" flipH="1">
              <a:off x="4034517" y="2745882"/>
              <a:ext cx="1426464" cy="2743200"/>
            </a:xfrm>
            <a:custGeom>
              <a:avLst/>
              <a:gdLst/>
              <a:ahLst/>
              <a:cxnLst/>
              <a:rect l="l" t="t" r="r" b="b"/>
              <a:pathLst>
                <a:path w="2139696" h="4114800">
                  <a:moveTo>
                    <a:pt x="2139696" y="0"/>
                  </a:moveTo>
                  <a:lnTo>
                    <a:pt x="0" y="0"/>
                  </a:lnTo>
                  <a:lnTo>
                    <a:pt x="0" y="4114800"/>
                  </a:lnTo>
                  <a:lnTo>
                    <a:pt x="2139696" y="4114800"/>
                  </a:lnTo>
                  <a:lnTo>
                    <a:pt x="2139696"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5">
              <a:extLst>
                <a:ext uri="{FF2B5EF4-FFF2-40B4-BE49-F238E27FC236}">
                  <a16:creationId xmlns:a16="http://schemas.microsoft.com/office/drawing/2014/main" id="{D1570CE2-5BAE-F0F2-7720-753515B5586A}"/>
                </a:ext>
              </a:extLst>
            </p:cNvPr>
            <p:cNvSpPr/>
            <p:nvPr/>
          </p:nvSpPr>
          <p:spPr>
            <a:xfrm>
              <a:off x="1195902" y="2781332"/>
              <a:ext cx="2501518" cy="2908742"/>
            </a:xfrm>
            <a:custGeom>
              <a:avLst/>
              <a:gdLst/>
              <a:ahLst/>
              <a:cxnLst/>
              <a:rect l="l" t="t" r="r" b="b"/>
              <a:pathLst>
                <a:path w="3752277" h="4363113">
                  <a:moveTo>
                    <a:pt x="0" y="0"/>
                  </a:moveTo>
                  <a:lnTo>
                    <a:pt x="3752277" y="0"/>
                  </a:lnTo>
                  <a:lnTo>
                    <a:pt x="3752277" y="4363113"/>
                  </a:lnTo>
                  <a:lnTo>
                    <a:pt x="0" y="4363113"/>
                  </a:lnTo>
                  <a:lnTo>
                    <a:pt x="0" y="0"/>
                  </a:lnTo>
                  <a:close/>
                </a:path>
              </a:pathLst>
            </a:custGeom>
            <a:blipFill>
              <a:blip r:embed="rId6"/>
              <a:stretch>
                <a:fillRect/>
              </a:stretch>
            </a:blipFill>
          </p:spPr>
          <p:txBody>
            <a:bodyPr/>
            <a:lstStyle/>
            <a:p>
              <a:endParaRPr lang="en-US" sz="1200"/>
            </a:p>
          </p:txBody>
        </p:sp>
        <p:sp>
          <p:nvSpPr>
            <p:cNvPr id="8" name="Freeform 6">
              <a:extLst>
                <a:ext uri="{FF2B5EF4-FFF2-40B4-BE49-F238E27FC236}">
                  <a16:creationId xmlns:a16="http://schemas.microsoft.com/office/drawing/2014/main" id="{46A520CD-55BA-45BF-E461-949D62F20B9C}"/>
                </a:ext>
              </a:extLst>
            </p:cNvPr>
            <p:cNvSpPr/>
            <p:nvPr/>
          </p:nvSpPr>
          <p:spPr>
            <a:xfrm>
              <a:off x="8690434" y="2554830"/>
              <a:ext cx="1307548" cy="1307548"/>
            </a:xfrm>
            <a:custGeom>
              <a:avLst/>
              <a:gdLst/>
              <a:ahLst/>
              <a:cxnLst/>
              <a:rect l="l" t="t" r="r" b="b"/>
              <a:pathLst>
                <a:path w="1961322" h="1961322">
                  <a:moveTo>
                    <a:pt x="0" y="0"/>
                  </a:moveTo>
                  <a:lnTo>
                    <a:pt x="1961322" y="0"/>
                  </a:lnTo>
                  <a:lnTo>
                    <a:pt x="1961322" y="1961321"/>
                  </a:lnTo>
                  <a:lnTo>
                    <a:pt x="0" y="19613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9" name="Freeform 7">
              <a:extLst>
                <a:ext uri="{FF2B5EF4-FFF2-40B4-BE49-F238E27FC236}">
                  <a16:creationId xmlns:a16="http://schemas.microsoft.com/office/drawing/2014/main" id="{E14C58B0-7DF3-4CF8-6197-97EA0109FB70}"/>
                </a:ext>
              </a:extLst>
            </p:cNvPr>
            <p:cNvSpPr/>
            <p:nvPr/>
          </p:nvSpPr>
          <p:spPr>
            <a:xfrm>
              <a:off x="8726808" y="4941584"/>
              <a:ext cx="1234801" cy="1292985"/>
            </a:xfrm>
            <a:custGeom>
              <a:avLst/>
              <a:gdLst/>
              <a:ahLst/>
              <a:cxnLst/>
              <a:rect l="l" t="t" r="r" b="b"/>
              <a:pathLst>
                <a:path w="1852202" h="1939478">
                  <a:moveTo>
                    <a:pt x="0" y="0"/>
                  </a:moveTo>
                  <a:lnTo>
                    <a:pt x="1852202" y="0"/>
                  </a:lnTo>
                  <a:lnTo>
                    <a:pt x="1852202" y="1939479"/>
                  </a:lnTo>
                  <a:lnTo>
                    <a:pt x="0" y="193947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0" name="TextBox 8">
              <a:extLst>
                <a:ext uri="{FF2B5EF4-FFF2-40B4-BE49-F238E27FC236}">
                  <a16:creationId xmlns:a16="http://schemas.microsoft.com/office/drawing/2014/main" id="{0EBAB69F-C092-8640-2B80-42295DE643E3}"/>
                </a:ext>
              </a:extLst>
            </p:cNvPr>
            <p:cNvSpPr txBox="1"/>
            <p:nvPr/>
          </p:nvSpPr>
          <p:spPr>
            <a:xfrm rot="20652839">
              <a:off x="4742889" y="3801437"/>
              <a:ext cx="1085671" cy="625749"/>
            </a:xfrm>
            <a:prstGeom prst="rect">
              <a:avLst/>
            </a:prstGeom>
          </p:spPr>
          <p:txBody>
            <a:bodyPr wrap="square" lIns="0" tIns="0" rIns="0" bIns="0" rtlCol="0" anchor="t">
              <a:spAutoFit/>
            </a:bodyPr>
            <a:lstStyle/>
            <a:p>
              <a:pPr algn="ctr">
                <a:lnSpc>
                  <a:spcPts val="5227"/>
                </a:lnSpc>
              </a:pPr>
              <a:r>
                <a:rPr lang="en-US" sz="3734" dirty="0">
                  <a:solidFill>
                    <a:srgbClr val="D9D9D9"/>
                  </a:solidFill>
                  <a:latin typeface="Anton"/>
                  <a:ea typeface="Anton"/>
                  <a:cs typeface="Anton"/>
                  <a:sym typeface="Anton"/>
                </a:rPr>
                <a:t>PUSH</a:t>
              </a:r>
            </a:p>
          </p:txBody>
        </p:sp>
        <p:sp>
          <p:nvSpPr>
            <p:cNvPr id="11" name="TextBox 9">
              <a:extLst>
                <a:ext uri="{FF2B5EF4-FFF2-40B4-BE49-F238E27FC236}">
                  <a16:creationId xmlns:a16="http://schemas.microsoft.com/office/drawing/2014/main" id="{879BF58F-BEE5-1797-C904-CE3C53D1B30A}"/>
                </a:ext>
              </a:extLst>
            </p:cNvPr>
            <p:cNvSpPr txBox="1"/>
            <p:nvPr/>
          </p:nvSpPr>
          <p:spPr>
            <a:xfrm>
              <a:off x="1195901" y="2042671"/>
              <a:ext cx="2560896" cy="589905"/>
            </a:xfrm>
            <a:prstGeom prst="rect">
              <a:avLst/>
            </a:prstGeom>
          </p:spPr>
          <p:txBody>
            <a:bodyPr lIns="0" tIns="0" rIns="0" bIns="0" rtlCol="0" anchor="t">
              <a:spAutoFit/>
            </a:bodyPr>
            <a:lstStyle/>
            <a:p>
              <a:pPr algn="ctr">
                <a:lnSpc>
                  <a:spcPts val="2297"/>
                </a:lnSpc>
              </a:pPr>
              <a:r>
                <a:rPr lang="en-US" sz="2187" b="1" dirty="0">
                  <a:solidFill>
                    <a:srgbClr val="002855"/>
                  </a:solidFill>
                  <a:latin typeface="Segoe UI Bold"/>
                  <a:ea typeface="Segoe UI Bold"/>
                  <a:cs typeface="Segoe UI Bold"/>
                  <a:sym typeface="Segoe UI Bold"/>
                </a:rPr>
                <a:t>Vulnerable youth with unmet needs</a:t>
              </a:r>
            </a:p>
          </p:txBody>
        </p:sp>
        <p:sp>
          <p:nvSpPr>
            <p:cNvPr id="12" name="TextBox 10">
              <a:extLst>
                <a:ext uri="{FF2B5EF4-FFF2-40B4-BE49-F238E27FC236}">
                  <a16:creationId xmlns:a16="http://schemas.microsoft.com/office/drawing/2014/main" id="{7E9C85A9-0543-9713-B5B0-28276B1ECD41}"/>
                </a:ext>
              </a:extLst>
            </p:cNvPr>
            <p:cNvSpPr txBox="1"/>
            <p:nvPr/>
          </p:nvSpPr>
          <p:spPr>
            <a:xfrm>
              <a:off x="3858461" y="4759909"/>
              <a:ext cx="2560896" cy="634341"/>
            </a:xfrm>
            <a:prstGeom prst="rect">
              <a:avLst/>
            </a:prstGeom>
          </p:spPr>
          <p:txBody>
            <a:bodyPr lIns="0" tIns="0" rIns="0" bIns="0" rtlCol="0" anchor="t">
              <a:spAutoFit/>
            </a:bodyPr>
            <a:lstStyle/>
            <a:p>
              <a:pPr marL="259092" lvl="1" indent="-129546">
                <a:lnSpc>
                  <a:spcPts val="1679"/>
                </a:lnSpc>
                <a:buFont typeface="Arial"/>
                <a:buChar char="•"/>
              </a:pPr>
              <a:r>
                <a:rPr lang="en-US" sz="1199" b="1" dirty="0">
                  <a:solidFill>
                    <a:srgbClr val="002855"/>
                  </a:solidFill>
                  <a:latin typeface="Segoe UI Bold"/>
                  <a:ea typeface="Segoe UI Bold"/>
                  <a:cs typeface="Segoe UI Bold"/>
                  <a:sym typeface="Segoe UI Bold"/>
                </a:rPr>
                <a:t>Social isolation</a:t>
              </a:r>
            </a:p>
            <a:p>
              <a:pPr marL="259092" lvl="1" indent="-129546">
                <a:lnSpc>
                  <a:spcPts val="1679"/>
                </a:lnSpc>
                <a:buFont typeface="Arial"/>
                <a:buChar char="•"/>
              </a:pPr>
              <a:r>
                <a:rPr lang="en-US" sz="1199" b="1" dirty="0">
                  <a:solidFill>
                    <a:srgbClr val="002855"/>
                  </a:solidFill>
                  <a:latin typeface="Segoe UI Bold"/>
                  <a:ea typeface="Segoe UI Bold"/>
                  <a:cs typeface="Segoe UI Bold"/>
                  <a:sym typeface="Segoe UI Bold"/>
                </a:rPr>
                <a:t>Bullying and harassment</a:t>
              </a:r>
            </a:p>
            <a:p>
              <a:pPr marL="259092" lvl="1" indent="-129546">
                <a:lnSpc>
                  <a:spcPts val="1679"/>
                </a:lnSpc>
                <a:buFont typeface="Arial"/>
                <a:buChar char="•"/>
              </a:pPr>
              <a:r>
                <a:rPr lang="en-US" sz="1199" b="1" dirty="0">
                  <a:solidFill>
                    <a:srgbClr val="002855"/>
                  </a:solidFill>
                  <a:latin typeface="Segoe UI Bold"/>
                  <a:ea typeface="Segoe UI Bold"/>
                  <a:cs typeface="Segoe UI Bold"/>
                  <a:sym typeface="Segoe UI Bold"/>
                </a:rPr>
                <a:t>Mental health challenges</a:t>
              </a:r>
            </a:p>
          </p:txBody>
        </p:sp>
        <p:sp>
          <p:nvSpPr>
            <p:cNvPr id="13" name="TextBox 11">
              <a:extLst>
                <a:ext uri="{FF2B5EF4-FFF2-40B4-BE49-F238E27FC236}">
                  <a16:creationId xmlns:a16="http://schemas.microsoft.com/office/drawing/2014/main" id="{58FFCF4D-BB1A-1B9D-6DE2-5DCBB664C7CB}"/>
                </a:ext>
              </a:extLst>
            </p:cNvPr>
            <p:cNvSpPr txBox="1"/>
            <p:nvPr/>
          </p:nvSpPr>
          <p:spPr>
            <a:xfrm rot="20652839">
              <a:off x="6687631" y="2499971"/>
              <a:ext cx="1018226" cy="625749"/>
            </a:xfrm>
            <a:prstGeom prst="rect">
              <a:avLst/>
            </a:prstGeom>
          </p:spPr>
          <p:txBody>
            <a:bodyPr wrap="square" lIns="0" tIns="0" rIns="0" bIns="0" rtlCol="0" anchor="t">
              <a:spAutoFit/>
            </a:bodyPr>
            <a:lstStyle/>
            <a:p>
              <a:pPr algn="ctr">
                <a:lnSpc>
                  <a:spcPts val="5227"/>
                </a:lnSpc>
              </a:pPr>
              <a:r>
                <a:rPr lang="en-US" sz="3734" dirty="0">
                  <a:solidFill>
                    <a:srgbClr val="D9D9D9"/>
                  </a:solidFill>
                  <a:latin typeface="Anton"/>
                  <a:ea typeface="Anton"/>
                  <a:cs typeface="Anton"/>
                  <a:sym typeface="Anton"/>
                </a:rPr>
                <a:t>PULL</a:t>
              </a:r>
            </a:p>
          </p:txBody>
        </p:sp>
        <p:sp>
          <p:nvSpPr>
            <p:cNvPr id="14" name="TextBox 12">
              <a:extLst>
                <a:ext uri="{FF2B5EF4-FFF2-40B4-BE49-F238E27FC236}">
                  <a16:creationId xmlns:a16="http://schemas.microsoft.com/office/drawing/2014/main" id="{37911731-AEE0-0F1B-BA85-68721929DA4C}"/>
                </a:ext>
              </a:extLst>
            </p:cNvPr>
            <p:cNvSpPr txBox="1"/>
            <p:nvPr/>
          </p:nvSpPr>
          <p:spPr>
            <a:xfrm rot="1113529">
              <a:off x="6570214" y="4944174"/>
              <a:ext cx="1040843" cy="625749"/>
            </a:xfrm>
            <a:prstGeom prst="rect">
              <a:avLst/>
            </a:prstGeom>
          </p:spPr>
          <p:txBody>
            <a:bodyPr wrap="square" lIns="0" tIns="0" rIns="0" bIns="0" rtlCol="0" anchor="t">
              <a:spAutoFit/>
            </a:bodyPr>
            <a:lstStyle/>
            <a:p>
              <a:pPr algn="ctr">
                <a:lnSpc>
                  <a:spcPts val="5227"/>
                </a:lnSpc>
              </a:pPr>
              <a:r>
                <a:rPr lang="en-US" sz="3734" dirty="0">
                  <a:solidFill>
                    <a:srgbClr val="D9D9D9"/>
                  </a:solidFill>
                  <a:latin typeface="Anton"/>
                  <a:ea typeface="Anton"/>
                  <a:cs typeface="Anton"/>
                  <a:sym typeface="Anton"/>
                </a:rPr>
                <a:t>PULL</a:t>
              </a:r>
            </a:p>
          </p:txBody>
        </p:sp>
        <p:sp>
          <p:nvSpPr>
            <p:cNvPr id="15" name="TextBox 13">
              <a:extLst>
                <a:ext uri="{FF2B5EF4-FFF2-40B4-BE49-F238E27FC236}">
                  <a16:creationId xmlns:a16="http://schemas.microsoft.com/office/drawing/2014/main" id="{6EC650A7-C0C0-52EF-883B-E45C3B58D1BD}"/>
                </a:ext>
              </a:extLst>
            </p:cNvPr>
            <p:cNvSpPr txBox="1"/>
            <p:nvPr/>
          </p:nvSpPr>
          <p:spPr>
            <a:xfrm>
              <a:off x="8063760" y="1904126"/>
              <a:ext cx="2560896" cy="294953"/>
            </a:xfrm>
            <a:prstGeom prst="rect">
              <a:avLst/>
            </a:prstGeom>
          </p:spPr>
          <p:txBody>
            <a:bodyPr lIns="0" tIns="0" rIns="0" bIns="0" rtlCol="0" anchor="t">
              <a:spAutoFit/>
            </a:bodyPr>
            <a:lstStyle/>
            <a:p>
              <a:pPr algn="ctr">
                <a:lnSpc>
                  <a:spcPts val="2297"/>
                </a:lnSpc>
              </a:pPr>
              <a:r>
                <a:rPr lang="en-US" sz="2187" b="1" dirty="0">
                  <a:solidFill>
                    <a:srgbClr val="002855"/>
                  </a:solidFill>
                  <a:latin typeface="Segoe UI Bold"/>
                  <a:ea typeface="Segoe UI Bold"/>
                  <a:cs typeface="Segoe UI Bold"/>
                  <a:sym typeface="Segoe UI Bold"/>
                </a:rPr>
                <a:t>Emotional appeal</a:t>
              </a:r>
            </a:p>
          </p:txBody>
        </p:sp>
        <p:sp>
          <p:nvSpPr>
            <p:cNvPr id="16" name="TextBox 14">
              <a:extLst>
                <a:ext uri="{FF2B5EF4-FFF2-40B4-BE49-F238E27FC236}">
                  <a16:creationId xmlns:a16="http://schemas.microsoft.com/office/drawing/2014/main" id="{3318BFE4-F66E-619E-C5B5-89214A8823C0}"/>
                </a:ext>
              </a:extLst>
            </p:cNvPr>
            <p:cNvSpPr txBox="1"/>
            <p:nvPr/>
          </p:nvSpPr>
          <p:spPr>
            <a:xfrm>
              <a:off x="8063760" y="2242332"/>
              <a:ext cx="2560896" cy="198516"/>
            </a:xfrm>
            <a:prstGeom prst="rect">
              <a:avLst/>
            </a:prstGeom>
          </p:spPr>
          <p:txBody>
            <a:bodyPr lIns="0" tIns="0" rIns="0" bIns="0" rtlCol="0" anchor="t">
              <a:spAutoFit/>
            </a:bodyPr>
            <a:lstStyle/>
            <a:p>
              <a:pPr algn="ctr">
                <a:lnSpc>
                  <a:spcPts val="1679"/>
                </a:lnSpc>
              </a:pPr>
              <a:r>
                <a:rPr lang="en-US" sz="1199" b="1" dirty="0">
                  <a:solidFill>
                    <a:srgbClr val="002855"/>
                  </a:solidFill>
                  <a:latin typeface="Segoe UI Semi-Bold"/>
                  <a:ea typeface="Segoe UI Semi-Bold"/>
                  <a:cs typeface="Segoe UI Semi-Bold"/>
                  <a:sym typeface="Segoe UI Semi-Bold"/>
                </a:rPr>
                <a:t>Sense of community and belonging</a:t>
              </a:r>
            </a:p>
          </p:txBody>
        </p:sp>
        <p:sp>
          <p:nvSpPr>
            <p:cNvPr id="17" name="TextBox 15">
              <a:extLst>
                <a:ext uri="{FF2B5EF4-FFF2-40B4-BE49-F238E27FC236}">
                  <a16:creationId xmlns:a16="http://schemas.microsoft.com/office/drawing/2014/main" id="{51B910BA-DEAB-70E9-0490-ED386F4930A7}"/>
                </a:ext>
              </a:extLst>
            </p:cNvPr>
            <p:cNvSpPr txBox="1"/>
            <p:nvPr/>
          </p:nvSpPr>
          <p:spPr>
            <a:xfrm>
              <a:off x="8063760" y="4329058"/>
              <a:ext cx="2560896" cy="294953"/>
            </a:xfrm>
            <a:prstGeom prst="rect">
              <a:avLst/>
            </a:prstGeom>
          </p:spPr>
          <p:txBody>
            <a:bodyPr lIns="0" tIns="0" rIns="0" bIns="0" rtlCol="0" anchor="t">
              <a:spAutoFit/>
            </a:bodyPr>
            <a:lstStyle/>
            <a:p>
              <a:pPr algn="ctr">
                <a:lnSpc>
                  <a:spcPts val="2297"/>
                </a:lnSpc>
              </a:pPr>
              <a:r>
                <a:rPr lang="en-US" sz="2187" b="1" dirty="0">
                  <a:solidFill>
                    <a:srgbClr val="002855"/>
                  </a:solidFill>
                  <a:latin typeface="Segoe UI Bold"/>
                  <a:ea typeface="Segoe UI Bold"/>
                  <a:cs typeface="Segoe UI Bold"/>
                  <a:sym typeface="Segoe UI Bold"/>
                </a:rPr>
                <a:t>Aesthetic appeal</a:t>
              </a:r>
            </a:p>
          </p:txBody>
        </p:sp>
        <p:sp>
          <p:nvSpPr>
            <p:cNvPr id="18" name="TextBox 16">
              <a:extLst>
                <a:ext uri="{FF2B5EF4-FFF2-40B4-BE49-F238E27FC236}">
                  <a16:creationId xmlns:a16="http://schemas.microsoft.com/office/drawing/2014/main" id="{BA916C40-06A3-AA05-EFB2-57E9B0D1B297}"/>
                </a:ext>
              </a:extLst>
            </p:cNvPr>
            <p:cNvSpPr txBox="1"/>
            <p:nvPr/>
          </p:nvSpPr>
          <p:spPr>
            <a:xfrm>
              <a:off x="8063760" y="4667264"/>
              <a:ext cx="2560896" cy="198516"/>
            </a:xfrm>
            <a:prstGeom prst="rect">
              <a:avLst/>
            </a:prstGeom>
          </p:spPr>
          <p:txBody>
            <a:bodyPr lIns="0" tIns="0" rIns="0" bIns="0" rtlCol="0" anchor="t">
              <a:spAutoFit/>
            </a:bodyPr>
            <a:lstStyle/>
            <a:p>
              <a:pPr algn="ctr">
                <a:lnSpc>
                  <a:spcPts val="1679"/>
                </a:lnSpc>
              </a:pPr>
              <a:r>
                <a:rPr lang="en-US" sz="1199" b="1" dirty="0">
                  <a:solidFill>
                    <a:srgbClr val="002855"/>
                  </a:solidFill>
                  <a:latin typeface="Segoe UI Semi-Bold"/>
                  <a:ea typeface="Segoe UI Semi-Bold"/>
                  <a:cs typeface="Segoe UI Semi-Bold"/>
                  <a:sym typeface="Segoe UI Semi-Bold"/>
                </a:rPr>
                <a:t>Feeling of being edgy or cool</a:t>
              </a:r>
            </a:p>
          </p:txBody>
        </p:sp>
      </p:grpSp>
    </p:spTree>
    <p:extLst>
      <p:ext uri="{BB962C8B-B14F-4D97-AF65-F5344CB8AC3E}">
        <p14:creationId xmlns:p14="http://schemas.microsoft.com/office/powerpoint/2010/main" val="310301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6F30-6253-AA8D-6471-25A57F0C1460}"/>
              </a:ext>
            </a:extLst>
          </p:cNvPr>
          <p:cNvSpPr>
            <a:spLocks noGrp="1"/>
          </p:cNvSpPr>
          <p:nvPr>
            <p:ph type="title"/>
          </p:nvPr>
        </p:nvSpPr>
        <p:spPr/>
        <p:txBody>
          <a:bodyPr/>
          <a:lstStyle/>
          <a:p>
            <a:r>
              <a:rPr lang="en-US" dirty="0"/>
              <a:t>What caregivers and practitioners should watch for</a:t>
            </a:r>
          </a:p>
        </p:txBody>
      </p:sp>
      <p:sp>
        <p:nvSpPr>
          <p:cNvPr id="3" name="Content Placeholder 2">
            <a:extLst>
              <a:ext uri="{FF2B5EF4-FFF2-40B4-BE49-F238E27FC236}">
                <a16:creationId xmlns:a16="http://schemas.microsoft.com/office/drawing/2014/main" id="{27F1ED13-0795-B507-25A1-08AD67199672}"/>
              </a:ext>
            </a:extLst>
          </p:cNvPr>
          <p:cNvSpPr>
            <a:spLocks noGrp="1"/>
          </p:cNvSpPr>
          <p:nvPr>
            <p:ph idx="1"/>
          </p:nvPr>
        </p:nvSpPr>
        <p:spPr>
          <a:xfrm>
            <a:off x="1013748" y="2205320"/>
            <a:ext cx="5185410" cy="3683416"/>
          </a:xfrm>
        </p:spPr>
        <p:txBody>
          <a:bodyPr>
            <a:normAutofit/>
          </a:bodyPr>
          <a:lstStyle/>
          <a:p>
            <a:pPr marL="0" indent="0">
              <a:buNone/>
            </a:pPr>
            <a:r>
              <a:rPr lang="en-US" dirty="0"/>
              <a:t>Online indicators</a:t>
            </a:r>
          </a:p>
          <a:p>
            <a:r>
              <a:rPr lang="en-US" sz="1800" dirty="0">
                <a:latin typeface="Segoe UI Semibold" panose="020B0702040204020203" pitchFamily="34" charset="0"/>
                <a:cs typeface="Segoe UI Semibold" panose="020B0702040204020203" pitchFamily="34" charset="0"/>
              </a:rPr>
              <a:t>Repeatedly researching or discussing past shootings or shooters</a:t>
            </a:r>
          </a:p>
          <a:p>
            <a:r>
              <a:rPr lang="en-US" sz="1800" dirty="0">
                <a:latin typeface="Segoe UI Semibold" panose="020B0702040204020203" pitchFamily="34" charset="0"/>
                <a:cs typeface="Segoe UI Semibold" panose="020B0702040204020203" pitchFamily="34" charset="0"/>
              </a:rPr>
              <a:t>Directing humor or praise at mass casualty events</a:t>
            </a:r>
          </a:p>
          <a:p>
            <a:r>
              <a:rPr lang="en-US" sz="1800" dirty="0">
                <a:latin typeface="Segoe UI Semibold" panose="020B0702040204020203" pitchFamily="34" charset="0"/>
                <a:cs typeface="Segoe UI Semibold" panose="020B0702040204020203" pitchFamily="34" charset="0"/>
              </a:rPr>
              <a:t>Sharing or saving photos or videos of past shootings or shooters</a:t>
            </a:r>
          </a:p>
          <a:p>
            <a:r>
              <a:rPr lang="en-US" sz="1800" dirty="0">
                <a:latin typeface="Segoe UI Semibold" panose="020B0702040204020203" pitchFamily="34" charset="0"/>
                <a:cs typeface="Segoe UI Semibold" panose="020B0702040204020203" pitchFamily="34" charset="0"/>
              </a:rPr>
              <a:t>Spending an excessive amount of time online (especially in isolation)</a:t>
            </a:r>
          </a:p>
          <a:p>
            <a:r>
              <a:rPr lang="en-US" sz="1800" dirty="0">
                <a:latin typeface="Segoe UI Semibold" panose="020B0702040204020203" pitchFamily="34" charset="0"/>
                <a:cs typeface="Segoe UI Semibold" panose="020B0702040204020203" pitchFamily="34" charset="0"/>
              </a:rPr>
              <a:t>Participating in fringe, unmoderated, or invite-only spaces </a:t>
            </a:r>
          </a:p>
        </p:txBody>
      </p:sp>
      <p:sp>
        <p:nvSpPr>
          <p:cNvPr id="7" name="Freeform 5">
            <a:extLst>
              <a:ext uri="{FF2B5EF4-FFF2-40B4-BE49-F238E27FC236}">
                <a16:creationId xmlns:a16="http://schemas.microsoft.com/office/drawing/2014/main" id="{E8DB4BF0-688B-B8B7-5C68-B2C613D2B0B4}"/>
              </a:ext>
            </a:extLst>
          </p:cNvPr>
          <p:cNvSpPr/>
          <p:nvPr/>
        </p:nvSpPr>
        <p:spPr>
          <a:xfrm>
            <a:off x="573752" y="2063411"/>
            <a:ext cx="439996" cy="527731"/>
          </a:xfrm>
          <a:custGeom>
            <a:avLst/>
            <a:gdLst/>
            <a:ahLst/>
            <a:cxnLst/>
            <a:rect l="l" t="t" r="r" b="b"/>
            <a:pathLst>
              <a:path w="659994" h="791597">
                <a:moveTo>
                  <a:pt x="0" y="0"/>
                </a:moveTo>
                <a:lnTo>
                  <a:pt x="659993" y="0"/>
                </a:lnTo>
                <a:lnTo>
                  <a:pt x="659993" y="791596"/>
                </a:lnTo>
                <a:lnTo>
                  <a:pt x="0" y="79159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pic>
        <p:nvPicPr>
          <p:cNvPr id="12" name="Picture 11">
            <a:extLst>
              <a:ext uri="{FF2B5EF4-FFF2-40B4-BE49-F238E27FC236}">
                <a16:creationId xmlns:a16="http://schemas.microsoft.com/office/drawing/2014/main" id="{5D6477DB-81DA-BDF6-16B0-79CBED794049}"/>
              </a:ext>
            </a:extLst>
          </p:cNvPr>
          <p:cNvPicPr>
            <a:picLocks noChangeAspect="1"/>
          </p:cNvPicPr>
          <p:nvPr/>
        </p:nvPicPr>
        <p:blipFill>
          <a:blip r:embed="rId4"/>
          <a:stretch>
            <a:fillRect/>
          </a:stretch>
        </p:blipFill>
        <p:spPr>
          <a:xfrm>
            <a:off x="435101" y="2137288"/>
            <a:ext cx="484662" cy="547879"/>
          </a:xfrm>
          <a:prstGeom prst="rect">
            <a:avLst/>
          </a:prstGeom>
        </p:spPr>
      </p:pic>
      <p:pic>
        <p:nvPicPr>
          <p:cNvPr id="18" name="Picture 17">
            <a:extLst>
              <a:ext uri="{FF2B5EF4-FFF2-40B4-BE49-F238E27FC236}">
                <a16:creationId xmlns:a16="http://schemas.microsoft.com/office/drawing/2014/main" id="{A3FC07D6-9708-D1A4-9703-2685BDB956F5}"/>
              </a:ext>
            </a:extLst>
          </p:cNvPr>
          <p:cNvPicPr>
            <a:picLocks noChangeAspect="1"/>
          </p:cNvPicPr>
          <p:nvPr/>
        </p:nvPicPr>
        <p:blipFill>
          <a:blip r:embed="rId5"/>
          <a:stretch>
            <a:fillRect/>
          </a:stretch>
        </p:blipFill>
        <p:spPr>
          <a:xfrm>
            <a:off x="6199158" y="2137288"/>
            <a:ext cx="488876" cy="547879"/>
          </a:xfrm>
          <a:prstGeom prst="rect">
            <a:avLst/>
          </a:prstGeom>
        </p:spPr>
      </p:pic>
      <p:sp>
        <p:nvSpPr>
          <p:cNvPr id="19" name="Content Placeholder 2">
            <a:extLst>
              <a:ext uri="{FF2B5EF4-FFF2-40B4-BE49-F238E27FC236}">
                <a16:creationId xmlns:a16="http://schemas.microsoft.com/office/drawing/2014/main" id="{4AB05E6E-2FD9-0E0B-6682-67B660347F46}"/>
              </a:ext>
            </a:extLst>
          </p:cNvPr>
          <p:cNvSpPr txBox="1">
            <a:spLocks/>
          </p:cNvSpPr>
          <p:nvPr/>
        </p:nvSpPr>
        <p:spPr>
          <a:xfrm>
            <a:off x="6786660" y="2205320"/>
            <a:ext cx="5185410" cy="3683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Offline indicators</a:t>
            </a:r>
          </a:p>
          <a:p>
            <a:r>
              <a:rPr lang="en-US" sz="1800" dirty="0">
                <a:latin typeface="Segoe UI Semibold" panose="020B0702040204020203" pitchFamily="34" charset="0"/>
                <a:cs typeface="Segoe UI Semibold" panose="020B0702040204020203" pitchFamily="34" charset="0"/>
              </a:rPr>
              <a:t>Sudden or significant changes in behavior, including self-harm or suicidality</a:t>
            </a:r>
          </a:p>
          <a:p>
            <a:r>
              <a:rPr lang="en-US" sz="1800" dirty="0">
                <a:latin typeface="Segoe UI Semibold" panose="020B0702040204020203" pitchFamily="34" charset="0"/>
                <a:cs typeface="Segoe UI Semibold" panose="020B0702040204020203" pitchFamily="34" charset="0"/>
              </a:rPr>
              <a:t>Mood changes</a:t>
            </a:r>
          </a:p>
          <a:p>
            <a:r>
              <a:rPr lang="en-US" sz="1800" dirty="0">
                <a:latin typeface="Segoe UI Semibold" panose="020B0702040204020203" pitchFamily="34" charset="0"/>
                <a:cs typeface="Segoe UI Semibold" panose="020B0702040204020203" pitchFamily="34" charset="0"/>
              </a:rPr>
              <a:t>Expressions of hopelessness, low self-esteem, or hatred of humanity</a:t>
            </a:r>
          </a:p>
          <a:p>
            <a:r>
              <a:rPr lang="en-US" sz="1800" dirty="0">
                <a:latin typeface="Segoe UI Semibold" panose="020B0702040204020203" pitchFamily="34" charset="0"/>
                <a:cs typeface="Segoe UI Semibold" panose="020B0702040204020203" pitchFamily="34" charset="0"/>
              </a:rPr>
              <a:t>Deteriorating mental health</a:t>
            </a:r>
          </a:p>
          <a:p>
            <a:r>
              <a:rPr lang="en-US" sz="1800" dirty="0">
                <a:latin typeface="Segoe UI Semibold" panose="020B0702040204020203" pitchFamily="34" charset="0"/>
                <a:cs typeface="Segoe UI Semibold" panose="020B0702040204020203" pitchFamily="34" charset="0"/>
              </a:rPr>
              <a:t>Fascination with violence</a:t>
            </a:r>
          </a:p>
        </p:txBody>
      </p:sp>
    </p:spTree>
    <p:extLst>
      <p:ext uri="{BB962C8B-B14F-4D97-AF65-F5344CB8AC3E}">
        <p14:creationId xmlns:p14="http://schemas.microsoft.com/office/powerpoint/2010/main" val="39242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light&#10;&#10;AI-generated content may be incorrect.">
            <a:extLst>
              <a:ext uri="{FF2B5EF4-FFF2-40B4-BE49-F238E27FC236}">
                <a16:creationId xmlns:a16="http://schemas.microsoft.com/office/drawing/2014/main" id="{04B5F50B-EBA7-97A8-95E0-3E699563E47A}"/>
              </a:ext>
            </a:extLst>
          </p:cNvPr>
          <p:cNvPicPr>
            <a:picLocks noChangeAspect="1"/>
          </p:cNvPicPr>
          <p:nvPr/>
        </p:nvPicPr>
        <p:blipFill>
          <a:blip r:embed="rId2">
            <a:extLst>
              <a:ext uri="{28A0092B-C50C-407E-A947-70E740481C1C}">
                <a14:useLocalDpi xmlns:a14="http://schemas.microsoft.com/office/drawing/2010/main" val="0"/>
              </a:ext>
            </a:extLst>
          </a:blip>
          <a:srcRect l="35874" r="35680"/>
          <a:stretch>
            <a:fillRect/>
          </a:stretch>
        </p:blipFill>
        <p:spPr>
          <a:xfrm>
            <a:off x="8723870" y="0"/>
            <a:ext cx="3468130" cy="6858000"/>
          </a:xfrm>
          <a:prstGeom prst="rect">
            <a:avLst/>
          </a:prstGeom>
        </p:spPr>
      </p:pic>
      <p:sp>
        <p:nvSpPr>
          <p:cNvPr id="2" name="Title 1">
            <a:extLst>
              <a:ext uri="{FF2B5EF4-FFF2-40B4-BE49-F238E27FC236}">
                <a16:creationId xmlns:a16="http://schemas.microsoft.com/office/drawing/2014/main" id="{28BD7DA7-0D8E-C917-1F6F-61D36FD4BC18}"/>
              </a:ext>
            </a:extLst>
          </p:cNvPr>
          <p:cNvSpPr>
            <a:spLocks noGrp="1"/>
          </p:cNvSpPr>
          <p:nvPr>
            <p:ph type="title"/>
          </p:nvPr>
        </p:nvSpPr>
        <p:spPr/>
        <p:txBody>
          <a:bodyPr/>
          <a:lstStyle/>
          <a:p>
            <a:r>
              <a:rPr lang="en-US" dirty="0"/>
              <a:t>DVERT Resources</a:t>
            </a:r>
          </a:p>
        </p:txBody>
      </p:sp>
      <p:sp>
        <p:nvSpPr>
          <p:cNvPr id="7" name="Content Placeholder 6">
            <a:extLst>
              <a:ext uri="{FF2B5EF4-FFF2-40B4-BE49-F238E27FC236}">
                <a16:creationId xmlns:a16="http://schemas.microsoft.com/office/drawing/2014/main" id="{EE44812E-F42A-527F-F995-14FBAEAF6448}"/>
              </a:ext>
            </a:extLst>
          </p:cNvPr>
          <p:cNvSpPr>
            <a:spLocks noGrp="1"/>
          </p:cNvSpPr>
          <p:nvPr>
            <p:ph idx="1"/>
          </p:nvPr>
        </p:nvSpPr>
        <p:spPr>
          <a:xfrm>
            <a:off x="361950" y="2009775"/>
            <a:ext cx="6137704" cy="4015010"/>
          </a:xfrm>
        </p:spPr>
        <p:txBody>
          <a:bodyPr>
            <a:normAutofit fontScale="92500" lnSpcReduction="10000"/>
          </a:bodyPr>
          <a:lstStyle/>
          <a:p>
            <a:r>
              <a:rPr lang="en-US" dirty="0">
                <a:hlinkClick r:id="rId3"/>
              </a:rPr>
              <a:t>Explainer: True Crime Community</a:t>
            </a:r>
            <a:endParaRPr lang="en-US" dirty="0"/>
          </a:p>
          <a:p>
            <a:pPr lvl="1"/>
            <a:r>
              <a:rPr lang="en-US" i="1" dirty="0"/>
              <a:t>Lauren K. Hagy</a:t>
            </a:r>
            <a:endParaRPr lang="en-US" dirty="0">
              <a:hlinkClick r:id="rId4"/>
            </a:endParaRPr>
          </a:p>
          <a:p>
            <a:r>
              <a:rPr lang="en-US" dirty="0">
                <a:hlinkClick r:id="rId4"/>
              </a:rPr>
              <a:t>Explainer: Gore Content and Violent Extremism</a:t>
            </a:r>
            <a:endParaRPr lang="en-US" dirty="0"/>
          </a:p>
          <a:p>
            <a:pPr lvl="1"/>
            <a:r>
              <a:rPr lang="en-US" i="1" dirty="0"/>
              <a:t>Rachel Jones and Beth Daviess</a:t>
            </a:r>
          </a:p>
          <a:p>
            <a:r>
              <a:rPr lang="en-US" dirty="0">
                <a:hlinkClick r:id="rId5"/>
              </a:rPr>
              <a:t>764 and The Com: Misconceptions and Guidance</a:t>
            </a:r>
            <a:endParaRPr lang="en-US" dirty="0"/>
          </a:p>
          <a:p>
            <a:pPr lvl="1"/>
            <a:r>
              <a:rPr lang="en-US" i="1" dirty="0"/>
              <a:t>Beth Daviess</a:t>
            </a:r>
          </a:p>
          <a:p>
            <a:pPr marL="0" indent="0">
              <a:buNone/>
            </a:pPr>
            <a:endParaRPr lang="en-US" i="1" dirty="0"/>
          </a:p>
          <a:p>
            <a:pPr marL="0" indent="0">
              <a:buNone/>
            </a:pPr>
            <a:r>
              <a:rPr lang="en-US" i="1" dirty="0"/>
              <a:t>Listen to our podcast – </a:t>
            </a:r>
            <a:r>
              <a:rPr lang="en-US" i="1" dirty="0">
                <a:hlinkClick r:id="rId6"/>
              </a:rPr>
              <a:t>The DVERT Brief</a:t>
            </a:r>
            <a:endParaRPr lang="en-US" i="1" dirty="0"/>
          </a:p>
          <a:p>
            <a:pPr marL="0" indent="0">
              <a:buNone/>
            </a:pPr>
            <a:endParaRPr lang="en-US" i="1" dirty="0"/>
          </a:p>
        </p:txBody>
      </p:sp>
      <p:pic>
        <p:nvPicPr>
          <p:cNvPr id="12" name="Picture 11">
            <a:extLst>
              <a:ext uri="{FF2B5EF4-FFF2-40B4-BE49-F238E27FC236}">
                <a16:creationId xmlns:a16="http://schemas.microsoft.com/office/drawing/2014/main" id="{F3291EAD-EB74-A7B3-6276-5739076A83E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131649" y="886949"/>
            <a:ext cx="3929449" cy="5084102"/>
          </a:xfrm>
          <a:prstGeom prst="rect">
            <a:avLst/>
          </a:prstGeom>
        </p:spPr>
      </p:pic>
    </p:spTree>
    <p:extLst>
      <p:ext uri="{BB962C8B-B14F-4D97-AF65-F5344CB8AC3E}">
        <p14:creationId xmlns:p14="http://schemas.microsoft.com/office/powerpoint/2010/main" val="723676697"/>
      </p:ext>
    </p:extLst>
  </p:cSld>
  <p:clrMapOvr>
    <a:masterClrMapping/>
  </p:clrMapOvr>
</p:sld>
</file>

<file path=ppt/theme/theme1.xml><?xml version="1.0" encoding="utf-8"?>
<a:theme xmlns:a="http://schemas.openxmlformats.org/drawingml/2006/main" name="Office Theme">
  <a:themeElements>
    <a:clrScheme name="CNA Colors">
      <a:dk1>
        <a:srgbClr val="002F5F"/>
      </a:dk1>
      <a:lt1>
        <a:sysClr val="window" lastClr="FFFFFF"/>
      </a:lt1>
      <a:dk2>
        <a:srgbClr val="002F5F"/>
      </a:dk2>
      <a:lt2>
        <a:srgbClr val="FFFFFF"/>
      </a:lt2>
      <a:accent1>
        <a:srgbClr val="005EB8"/>
      </a:accent1>
      <a:accent2>
        <a:srgbClr val="81BC00"/>
      </a:accent2>
      <a:accent3>
        <a:srgbClr val="002F5F"/>
      </a:accent3>
      <a:accent4>
        <a:srgbClr val="44546A"/>
      </a:accent4>
      <a:accent5>
        <a:srgbClr val="00A3E0"/>
      </a:accent5>
      <a:accent6>
        <a:srgbClr val="E87722"/>
      </a:accent6>
      <a:hlink>
        <a:srgbClr val="2716CA"/>
      </a:hlink>
      <a:folHlink>
        <a:srgbClr val="6F58BA"/>
      </a:folHlink>
    </a:clrScheme>
    <a:fontScheme name="CNA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vert="vert270" rtlCol="0" anchor="ctr"/>
      <a:lstStyle>
        <a:defPPr algn="ctr">
          <a:defRPr sz="2800" dirty="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D191A58626F746959A6D72532544F8" ma:contentTypeVersion="14" ma:contentTypeDescription="Create a new document." ma:contentTypeScope="" ma:versionID="3d18c93d9765e5c05ff41100e1741d0e">
  <xsd:schema xmlns:xsd="http://www.w3.org/2001/XMLSchema" xmlns:xs="http://www.w3.org/2001/XMLSchema" xmlns:p="http://schemas.microsoft.com/office/2006/metadata/properties" xmlns:ns3="8bc21f7b-9314-443a-858f-8a56a537df7c" xmlns:ns4="0c76884d-a691-4bcd-a938-d94be13ba0b8" targetNamespace="http://schemas.microsoft.com/office/2006/metadata/properties" ma:root="true" ma:fieldsID="c852aa389f76f7802231347c9a607614" ns3:_="" ns4:_="">
    <xsd:import namespace="8bc21f7b-9314-443a-858f-8a56a537df7c"/>
    <xsd:import namespace="0c76884d-a691-4bcd-a938-d94be13ba0b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21f7b-9314-443a-858f-8a56a537df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76884d-a691-4bcd-a938-d94be13ba0b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bc21f7b-9314-443a-858f-8a56a537df7c" xsi:nil="true"/>
  </documentManagement>
</p:properties>
</file>

<file path=customXml/itemProps1.xml><?xml version="1.0" encoding="utf-8"?>
<ds:datastoreItem xmlns:ds="http://schemas.openxmlformats.org/officeDocument/2006/customXml" ds:itemID="{644AB1C2-34E9-45FE-A2F5-571C3B29D1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21f7b-9314-443a-858f-8a56a537df7c"/>
    <ds:schemaRef ds:uri="0c76884d-a691-4bcd-a938-d94be13ba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B51FD2-E3A0-42B0-9684-DBDE0AC3B010}">
  <ds:schemaRefs>
    <ds:schemaRef ds:uri="http://schemas.microsoft.com/sharepoint/v3/contenttype/forms"/>
  </ds:schemaRefs>
</ds:datastoreItem>
</file>

<file path=customXml/itemProps3.xml><?xml version="1.0" encoding="utf-8"?>
<ds:datastoreItem xmlns:ds="http://schemas.openxmlformats.org/officeDocument/2006/customXml" ds:itemID="{9657A847-D8DD-46DE-A784-C4DF7DE7719A}">
  <ds:schemaRefs>
    <ds:schemaRef ds:uri="http://www.w3.org/XML/1998/namespace"/>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0c76884d-a691-4bcd-a938-d94be13ba0b8"/>
    <ds:schemaRef ds:uri="http://schemas.openxmlformats.org/package/2006/metadata/core-properties"/>
    <ds:schemaRef ds:uri="http://purl.org/dc/terms/"/>
    <ds:schemaRef ds:uri="8bc21f7b-9314-443a-858f-8a56a537df7c"/>
  </ds:schemaRefs>
</ds:datastoreItem>
</file>

<file path=docProps/app.xml><?xml version="1.0" encoding="utf-8"?>
<Properties xmlns="http://schemas.openxmlformats.org/officeDocument/2006/extended-properties" xmlns:vt="http://schemas.openxmlformats.org/officeDocument/2006/docPropsVTypes">
  <TotalTime>16518</TotalTime>
  <Words>1015</Words>
  <Application>Microsoft Office PowerPoint</Application>
  <PresentationFormat>Widescreen</PresentationFormat>
  <Paragraphs>89</Paragraphs>
  <Slides>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Anton</vt:lpstr>
      <vt:lpstr>Aptos</vt:lpstr>
      <vt:lpstr>Arial</vt:lpstr>
      <vt:lpstr>Segoe UI</vt:lpstr>
      <vt:lpstr>Segoe UI Bold</vt:lpstr>
      <vt:lpstr>Segoe UI Semibold</vt:lpstr>
      <vt:lpstr>Segoe UI Semi-Bold</vt:lpstr>
      <vt:lpstr>Office Theme</vt:lpstr>
      <vt:lpstr>How to use these slides</vt:lpstr>
      <vt:lpstr>True Crime Community (TCC)</vt:lpstr>
      <vt:lpstr>Where do people encounter TCC content?</vt:lpstr>
      <vt:lpstr>What drives individuals to the TCC?</vt:lpstr>
      <vt:lpstr>What caregivers and practitioners should watch for</vt:lpstr>
      <vt:lpstr>DVERT Resources</vt:lpstr>
    </vt:vector>
  </TitlesOfParts>
  <Company>Center for Naval Analyses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Karras, Jennifer</dc:creator>
  <cp:lastModifiedBy>Sun, Christopher</cp:lastModifiedBy>
  <cp:revision>43</cp:revision>
  <dcterms:created xsi:type="dcterms:W3CDTF">2025-05-08T13:50:31Z</dcterms:created>
  <dcterms:modified xsi:type="dcterms:W3CDTF">2026-05-11T18:17:03Z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0x01010079D191A58626F746959A6D72532544F8</vt:lpwstr>
  </property>
</Properties>
</file>